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6" r:id="rId2"/>
    <p:sldId id="280" r:id="rId3"/>
    <p:sldId id="311" r:id="rId4"/>
    <p:sldId id="285" r:id="rId5"/>
    <p:sldId id="286" r:id="rId6"/>
    <p:sldId id="289" r:id="rId7"/>
    <p:sldId id="290" r:id="rId8"/>
    <p:sldId id="303" r:id="rId9"/>
    <p:sldId id="291" r:id="rId10"/>
    <p:sldId id="295" r:id="rId11"/>
    <p:sldId id="287" r:id="rId12"/>
    <p:sldId id="292" r:id="rId13"/>
    <p:sldId id="314" r:id="rId14"/>
    <p:sldId id="293" r:id="rId15"/>
    <p:sldId id="304" r:id="rId16"/>
    <p:sldId id="294" r:id="rId17"/>
    <p:sldId id="307" r:id="rId18"/>
    <p:sldId id="315" r:id="rId19"/>
    <p:sldId id="308" r:id="rId20"/>
    <p:sldId id="296" r:id="rId21"/>
    <p:sldId id="288" r:id="rId22"/>
    <p:sldId id="317" r:id="rId23"/>
    <p:sldId id="318" r:id="rId24"/>
    <p:sldId id="300" r:id="rId25"/>
    <p:sldId id="309" r:id="rId26"/>
    <p:sldId id="310" r:id="rId27"/>
    <p:sldId id="299" r:id="rId28"/>
    <p:sldId id="320" r:id="rId29"/>
    <p:sldId id="302" r:id="rId30"/>
    <p:sldId id="298" r:id="rId31"/>
    <p:sldId id="319" r:id="rId32"/>
    <p:sldId id="301" r:id="rId33"/>
    <p:sldId id="284" r:id="rId34"/>
    <p:sldId id="313"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5A"/>
    <a:srgbClr val="C4BE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00" autoAdjust="0"/>
    <p:restoredTop sz="88293" autoAdjust="0"/>
  </p:normalViewPr>
  <p:slideViewPr>
    <p:cSldViewPr>
      <p:cViewPr varScale="1">
        <p:scale>
          <a:sx n="103" d="100"/>
          <a:sy n="103" d="100"/>
        </p:scale>
        <p:origin x="-1854" y="-90"/>
      </p:cViewPr>
      <p:guideLst>
        <p:guide orient="horz" pos="3024"/>
        <p:guide pos="2784"/>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61" d="100"/>
          <a:sy n="61" d="100"/>
        </p:scale>
        <p:origin x="-265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D03607F8-A8AE-44FB-AC67-ADD478AC78B0}" type="datetimeFigureOut">
              <a:rPr lang="en-US" smtClean="0"/>
              <a:t>6/3/2015</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76" tIns="46588" rIns="93176" bIns="46588" rtlCol="0" anchor="b"/>
          <a:lstStyle>
            <a:lvl1pPr algn="r">
              <a:defRPr sz="1200"/>
            </a:lvl1pPr>
          </a:lstStyle>
          <a:p>
            <a:fld id="{B0210ED9-567D-43F9-888C-335FCD5CEDAD}" type="slidenum">
              <a:rPr lang="en-US" smtClean="0"/>
              <a:t>‹#›</a:t>
            </a:fld>
            <a:endParaRPr lang="en-US" dirty="0"/>
          </a:p>
        </p:txBody>
      </p:sp>
    </p:spTree>
    <p:extLst>
      <p:ext uri="{BB962C8B-B14F-4D97-AF65-F5344CB8AC3E}">
        <p14:creationId xmlns:p14="http://schemas.microsoft.com/office/powerpoint/2010/main" val="1994272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16D8AA1F-226B-4934-801A-B12C2693CB24}" type="datetimeFigureOut">
              <a:rPr lang="en-US" smtClean="0"/>
              <a:t>6/3/2015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6" tIns="46588" rIns="93176" bIns="46588" rtlCol="0" anchor="b"/>
          <a:lstStyle>
            <a:lvl1pPr algn="r">
              <a:defRPr sz="1200"/>
            </a:lvl1pPr>
          </a:lstStyle>
          <a:p>
            <a:fld id="{2DE45785-6BAA-4505-B52D-6CFD32AD273B}" type="slidenum">
              <a:rPr lang="en-US" smtClean="0"/>
              <a:t>‹#›</a:t>
            </a:fld>
            <a:endParaRPr lang="en-US" dirty="0"/>
          </a:p>
        </p:txBody>
      </p:sp>
    </p:spTree>
    <p:extLst>
      <p:ext uri="{BB962C8B-B14F-4D97-AF65-F5344CB8AC3E}">
        <p14:creationId xmlns:p14="http://schemas.microsoft.com/office/powerpoint/2010/main" val="160778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 for Ethos</a:t>
            </a:r>
          </a:p>
          <a:p>
            <a:r>
              <a:rPr lang="en-US" dirty="0" smtClean="0"/>
              <a:t>Mission</a:t>
            </a:r>
          </a:p>
          <a:p>
            <a:r>
              <a:rPr lang="en-US" dirty="0" smtClean="0"/>
              <a:t>Quick</a:t>
            </a:r>
            <a:r>
              <a:rPr lang="en-US" baseline="0" dirty="0" smtClean="0"/>
              <a:t> overview of volunteer roles</a:t>
            </a:r>
          </a:p>
          <a:p>
            <a:r>
              <a:rPr lang="en-US" baseline="0" dirty="0" smtClean="0"/>
              <a:t>My background</a:t>
            </a:r>
          </a:p>
          <a:p>
            <a:r>
              <a:rPr lang="en-US" baseline="0" dirty="0" smtClean="0"/>
              <a:t>	I’ve been a volunteer</a:t>
            </a:r>
          </a:p>
          <a:p>
            <a:r>
              <a:rPr lang="en-US" baseline="0" dirty="0" smtClean="0"/>
              <a:t>	VISTA</a:t>
            </a:r>
            <a:br>
              <a:rPr lang="en-US" baseline="0" dirty="0" smtClean="0"/>
            </a:br>
            <a:r>
              <a:rPr lang="en-US" baseline="0" dirty="0" smtClean="0"/>
              <a:t>	Started volunteer program in AL</a:t>
            </a:r>
          </a:p>
          <a:p>
            <a:endParaRPr lang="en-US" b="1" baseline="0" dirty="0" smtClean="0"/>
          </a:p>
          <a:p>
            <a:r>
              <a:rPr lang="en-US" b="1" baseline="0" dirty="0" smtClean="0"/>
              <a:t>I want this presentation to be more informal and interactive– feel free to raise your hand with questions and jump in to discuss these ideas at any point!!</a:t>
            </a:r>
            <a:endParaRPr lang="en-US" b="1" dirty="0"/>
          </a:p>
        </p:txBody>
      </p:sp>
      <p:sp>
        <p:nvSpPr>
          <p:cNvPr id="4" name="Slide Number Placeholder 3"/>
          <p:cNvSpPr>
            <a:spLocks noGrp="1"/>
          </p:cNvSpPr>
          <p:nvPr>
            <p:ph type="sldNum" sz="quarter" idx="10"/>
          </p:nvPr>
        </p:nvSpPr>
        <p:spPr/>
        <p:txBody>
          <a:bodyPr/>
          <a:lstStyle/>
          <a:p>
            <a:fld id="{2DE45785-6BAA-4505-B52D-6CFD32AD273B}" type="slidenum">
              <a:rPr lang="en-US" smtClean="0"/>
              <a:t>1</a:t>
            </a:fld>
            <a:endParaRPr lang="en-US" dirty="0"/>
          </a:p>
        </p:txBody>
      </p:sp>
    </p:spTree>
    <p:extLst>
      <p:ext uri="{BB962C8B-B14F-4D97-AF65-F5344CB8AC3E}">
        <p14:creationId xmlns:p14="http://schemas.microsoft.com/office/powerpoint/2010/main" val="118998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10</a:t>
            </a:fld>
            <a:endParaRPr lang="en-US" dirty="0"/>
          </a:p>
        </p:txBody>
      </p:sp>
    </p:spTree>
    <p:extLst>
      <p:ext uri="{BB962C8B-B14F-4D97-AF65-F5344CB8AC3E}">
        <p14:creationId xmlns:p14="http://schemas.microsoft.com/office/powerpoint/2010/main" val="147104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914400" algn="l"/>
              </a:tabLst>
              <a:defRPr/>
            </a:pPr>
            <a:r>
              <a:rPr kumimoji="0" lang="en-US" sz="2200" b="1" i="0" u="none" strike="noStrike" kern="1200" cap="none" spc="0" normalizeH="0" baseline="0" noProof="0" dirty="0" smtClean="0">
                <a:ln>
                  <a:noFill/>
                </a:ln>
                <a:solidFill>
                  <a:prstClr val="black"/>
                </a:solidFill>
                <a:effectLst/>
                <a:uLnTx/>
                <a:uFillTx/>
                <a:latin typeface="+mn-lt"/>
                <a:ea typeface="Times New Roman"/>
                <a:cs typeface="+mn-cs"/>
              </a:rPr>
              <a:t>Identifying Community and Agency Need  (about 25 minutes)</a:t>
            </a:r>
            <a:endParaRPr kumimoji="0" lang="en-US" sz="22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How to target new volunteer projects and roles using client surveys, program evaluation and the creation of “spin-off” programs, and “listening between the lines” in conversations with co-workers and community stakeholders.</a:t>
            </a:r>
            <a:endParaRPr kumimoji="0" lang="en-US"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Questions &amp; discussion</a:t>
            </a:r>
            <a:endParaRPr kumimoji="0" lang="en-US"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Small group discussion/brainstorm session</a:t>
            </a: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11</a:t>
            </a:fld>
            <a:endParaRPr lang="en-US" dirty="0"/>
          </a:p>
        </p:txBody>
      </p:sp>
    </p:spTree>
    <p:extLst>
      <p:ext uri="{BB962C8B-B14F-4D97-AF65-F5344CB8AC3E}">
        <p14:creationId xmlns:p14="http://schemas.microsoft.com/office/powerpoint/2010/main" val="384149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this formal process, I am constantly evaluating our programs, an possible</a:t>
            </a:r>
            <a:r>
              <a:rPr lang="en-US" baseline="0" dirty="0" smtClean="0"/>
              <a:t> gap in our programs, informally.  </a:t>
            </a:r>
          </a:p>
          <a:p>
            <a:endParaRPr lang="en-US" baseline="0" dirty="0" smtClean="0"/>
          </a:p>
          <a:p>
            <a:r>
              <a:rPr lang="en-US" baseline="0" dirty="0" smtClean="0"/>
              <a:t>Listen to your clients and make notes of their feedback!</a:t>
            </a:r>
          </a:p>
          <a:p>
            <a:endParaRPr lang="en-US" baseline="0" dirty="0" smtClean="0"/>
          </a:p>
          <a:p>
            <a:r>
              <a:rPr lang="en-US" b="1" baseline="0" dirty="0" smtClean="0"/>
              <a:t>Home repair is a great example.  We were hearing this need/Peter came to us looking to use his skills!</a:t>
            </a:r>
            <a:endParaRPr lang="en-US" b="1" dirty="0"/>
          </a:p>
        </p:txBody>
      </p:sp>
      <p:sp>
        <p:nvSpPr>
          <p:cNvPr id="4" name="Slide Number Placeholder 3"/>
          <p:cNvSpPr>
            <a:spLocks noGrp="1"/>
          </p:cNvSpPr>
          <p:nvPr>
            <p:ph type="sldNum" sz="quarter" idx="10"/>
          </p:nvPr>
        </p:nvSpPr>
        <p:spPr/>
        <p:txBody>
          <a:bodyPr/>
          <a:lstStyle/>
          <a:p>
            <a:fld id="{2DE45785-6BAA-4505-B52D-6CFD32AD273B}" type="slidenum">
              <a:rPr lang="en-US" smtClean="0"/>
              <a:t>12</a:t>
            </a:fld>
            <a:endParaRPr lang="en-US" dirty="0"/>
          </a:p>
        </p:txBody>
      </p:sp>
    </p:spTree>
    <p:extLst>
      <p:ext uri="{BB962C8B-B14F-4D97-AF65-F5344CB8AC3E}">
        <p14:creationId xmlns:p14="http://schemas.microsoft.com/office/powerpoint/2010/main" val="315346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collect volunteer feedback on a constant and ongoing basis.  </a:t>
            </a:r>
          </a:p>
          <a:p>
            <a:endParaRPr lang="en-US" dirty="0" smtClean="0"/>
          </a:p>
          <a:p>
            <a:r>
              <a:rPr lang="en-US" dirty="0" smtClean="0"/>
              <a:t>On</a:t>
            </a:r>
            <a:r>
              <a:rPr lang="en-US" baseline="0" dirty="0" smtClean="0"/>
              <a:t> example of how I do this is through our “Client Weekly Reports.”  Each month I ask our volunteers who are working one-on-one with clients to share with me a few notes on how things are going.  This gives them the opportunity to let me know if they are having a problem or if something can be improved!</a:t>
            </a:r>
          </a:p>
          <a:p>
            <a:endParaRPr lang="en-US" baseline="0" dirty="0" smtClean="0"/>
          </a:p>
          <a:p>
            <a:r>
              <a:rPr lang="en-US" baseline="0" dirty="0" smtClean="0"/>
              <a:t>Because we have so many volunteers out “in the field,” and I’m not necessarily seeing them on a regular basis, I also am very clear in training about the importance of communication. I actually say “if you remember one thing from today, remember that communication is key. I am here to support you in any way that I can, but it is your responsibility to let me know how I can help!”  I also outline the best ways to reach me for the quickest response. </a:t>
            </a:r>
          </a:p>
          <a:p>
            <a:endParaRPr lang="en-US" baseline="0" dirty="0" smtClean="0"/>
          </a:p>
          <a:p>
            <a:r>
              <a:rPr lang="en-US" baseline="0" dirty="0" smtClean="0"/>
              <a:t>I take notes and keep an ongoing list of needs that could possibly be filled by other volunteers. For example, I had a volunteer tell me that her client in the Friendly Visiting Program constantly asks for help </a:t>
            </a:r>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13</a:t>
            </a:fld>
            <a:endParaRPr lang="en-US" dirty="0"/>
          </a:p>
        </p:txBody>
      </p:sp>
    </p:spTree>
    <p:extLst>
      <p:ext uri="{BB962C8B-B14F-4D97-AF65-F5344CB8AC3E}">
        <p14:creationId xmlns:p14="http://schemas.microsoft.com/office/powerpoint/2010/main" val="3194596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you take an existing program and,</a:t>
            </a:r>
            <a:r>
              <a:rPr lang="en-US" baseline="0" dirty="0" smtClean="0"/>
              <a:t> while still running the existing program, twist it around to enhance the offering.</a:t>
            </a:r>
          </a:p>
          <a:p>
            <a:endParaRPr lang="en-US" baseline="0" dirty="0" smtClean="0"/>
          </a:p>
          <a:p>
            <a:r>
              <a:rPr lang="en-US" dirty="0" smtClean="0"/>
              <a:t>Here’s an example to show what I mean by this - IN HOME</a:t>
            </a:r>
            <a:r>
              <a:rPr lang="en-US" baseline="0" dirty="0" smtClean="0"/>
              <a:t> COMPUTERS</a:t>
            </a:r>
          </a:p>
          <a:p>
            <a:r>
              <a:rPr lang="en-US" baseline="0" dirty="0" smtClean="0"/>
              <a:t>Partner with local HS to teach on their computers in their lab</a:t>
            </a:r>
          </a:p>
          <a:p>
            <a:r>
              <a:rPr lang="en-US" baseline="0" dirty="0" smtClean="0"/>
              <a:t>Seniors telling us they need help on their own computers at home</a:t>
            </a:r>
          </a:p>
          <a:p>
            <a:r>
              <a:rPr lang="en-US" baseline="0" dirty="0" smtClean="0"/>
              <a:t>Still run the lab program, but now also have volunteers go into the home</a:t>
            </a:r>
          </a:p>
          <a:p>
            <a:r>
              <a:rPr lang="en-US" baseline="0" dirty="0" smtClean="0"/>
              <a:t>	- materials – Manual from NEU</a:t>
            </a:r>
          </a:p>
          <a:p>
            <a:r>
              <a:rPr lang="en-US" baseline="0" dirty="0" smtClean="0"/>
              <a:t>	- structure/location/setting – group to individual, school to in-home</a:t>
            </a:r>
          </a:p>
          <a:p>
            <a:r>
              <a:rPr lang="en-US" baseline="0" dirty="0" smtClean="0"/>
              <a:t>	- new demographic – individuals with disabilities, individuals who are home bound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14</a:t>
            </a:fld>
            <a:endParaRPr lang="en-US" dirty="0"/>
          </a:p>
        </p:txBody>
      </p:sp>
    </p:spTree>
    <p:extLst>
      <p:ext uri="{BB962C8B-B14F-4D97-AF65-F5344CB8AC3E}">
        <p14:creationId xmlns:p14="http://schemas.microsoft.com/office/powerpoint/2010/main" val="299385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Sarah’s Volunteer Services Manual Update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Fiona paper files to computer files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Location/Setting/structure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FV to Organizational projects – Iris and her papers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Additional Clients/New Demographic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Robin – translating client recruitment materials and program packets into Spanish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Research – Say I want to recruit volunteers who speak Haitian Creole – have a volunteer research local Haitian community centers and orgs and hand me a list of contacts to start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baseline="0" dirty="0" smtClean="0"/>
              <a:t>Translation of flyers and client communication materials – Robin </a:t>
            </a: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15</a:t>
            </a:fld>
            <a:endParaRPr lang="en-US" dirty="0"/>
          </a:p>
        </p:txBody>
      </p:sp>
    </p:spTree>
    <p:extLst>
      <p:ext uri="{BB962C8B-B14F-4D97-AF65-F5344CB8AC3E}">
        <p14:creationId xmlns:p14="http://schemas.microsoft.com/office/powerpoint/2010/main" val="377965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Informal survey –</a:t>
            </a:r>
            <a:r>
              <a:rPr lang="en-US" baseline="0" dirty="0" smtClean="0"/>
              <a:t> simple email or in conversation</a:t>
            </a:r>
          </a:p>
          <a:p>
            <a:r>
              <a:rPr lang="en-US" baseline="0" dirty="0" smtClean="0"/>
              <a:t>	- example – emailed our home care staff when I had TR volunteers </a:t>
            </a:r>
            <a:r>
              <a:rPr lang="en-US" baseline="0" dirty="0" err="1" smtClean="0"/>
              <a:t>vailable</a:t>
            </a:r>
            <a:r>
              <a:rPr lang="en-US" baseline="0" dirty="0" smtClean="0"/>
              <a:t>/ volunteer with </a:t>
            </a:r>
            <a:r>
              <a:rPr lang="en-US" baseline="0" dirty="0" err="1" smtClean="0"/>
              <a:t>MassHealth</a:t>
            </a:r>
            <a:r>
              <a:rPr lang="en-US" baseline="0" dirty="0" smtClean="0"/>
              <a:t> expertise </a:t>
            </a:r>
            <a:endParaRPr lang="en-US" dirty="0" smtClean="0"/>
          </a:p>
          <a:p>
            <a:endParaRPr lang="en-US" dirty="0" smtClean="0"/>
          </a:p>
          <a:p>
            <a:r>
              <a:rPr lang="en-US" dirty="0" smtClean="0"/>
              <a:t>Running list</a:t>
            </a:r>
            <a:r>
              <a:rPr lang="en-US" baseline="0" dirty="0" smtClean="0"/>
              <a:t> – nothing fancy!</a:t>
            </a:r>
            <a:br>
              <a:rPr lang="en-US" baseline="0" dirty="0" smtClean="0"/>
            </a:br>
            <a:r>
              <a:rPr lang="en-US" baseline="0" dirty="0" smtClean="0"/>
              <a:t>I use the post-it feature on the windows browser</a:t>
            </a:r>
          </a:p>
          <a:p>
            <a:r>
              <a:rPr lang="en-US" baseline="0" dirty="0" smtClean="0"/>
              <a:t>Could use a real post it or legal pad</a:t>
            </a:r>
          </a:p>
          <a:p>
            <a:r>
              <a:rPr lang="en-US" baseline="0" dirty="0" smtClean="0"/>
              <a:t>Simple word doc</a:t>
            </a:r>
          </a:p>
          <a:p>
            <a:endParaRPr lang="en-US" baseline="0" dirty="0" smtClean="0"/>
          </a:p>
          <a:p>
            <a:r>
              <a:rPr lang="en-US" baseline="0" dirty="0" smtClean="0"/>
              <a:t>I refer to this list in volunteer interviews all the time!</a:t>
            </a:r>
          </a:p>
          <a:p>
            <a:endParaRPr lang="en-US" baseline="0" dirty="0" smtClean="0"/>
          </a:p>
          <a:p>
            <a:r>
              <a:rPr lang="en-US" baseline="0" dirty="0" smtClean="0"/>
              <a:t>I also keep a list of all volunteers I have connected with – can refer back and try reaching out again if looking to fill a specific need!</a:t>
            </a:r>
          </a:p>
        </p:txBody>
      </p:sp>
      <p:sp>
        <p:nvSpPr>
          <p:cNvPr id="4" name="Slide Number Placeholder 3"/>
          <p:cNvSpPr>
            <a:spLocks noGrp="1"/>
          </p:cNvSpPr>
          <p:nvPr>
            <p:ph type="sldNum" sz="quarter" idx="10"/>
          </p:nvPr>
        </p:nvSpPr>
        <p:spPr/>
        <p:txBody>
          <a:bodyPr/>
          <a:lstStyle/>
          <a:p>
            <a:fld id="{2DE45785-6BAA-4505-B52D-6CFD32AD273B}" type="slidenum">
              <a:rPr lang="en-US" smtClean="0"/>
              <a:t>16</a:t>
            </a:fld>
            <a:endParaRPr lang="en-US" dirty="0"/>
          </a:p>
        </p:txBody>
      </p:sp>
    </p:spTree>
    <p:extLst>
      <p:ext uri="{BB962C8B-B14F-4D97-AF65-F5344CB8AC3E}">
        <p14:creationId xmlns:p14="http://schemas.microsoft.com/office/powerpoint/2010/main" val="205341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not expect full participation! Your staff are busy…consider this just a way of getting some ideas and showing your staff that you are looking for ideas!</a:t>
            </a:r>
          </a:p>
          <a:p>
            <a:endParaRPr lang="en-US" baseline="0" dirty="0" smtClean="0"/>
          </a:p>
          <a:p>
            <a:r>
              <a:rPr lang="en-US" baseline="0" dirty="0" smtClean="0"/>
              <a:t>Once per year or every 6 months</a:t>
            </a: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17</a:t>
            </a:fld>
            <a:endParaRPr lang="en-US" dirty="0"/>
          </a:p>
        </p:txBody>
      </p:sp>
    </p:spTree>
    <p:extLst>
      <p:ext uri="{BB962C8B-B14F-4D97-AF65-F5344CB8AC3E}">
        <p14:creationId xmlns:p14="http://schemas.microsoft.com/office/powerpoint/2010/main" val="377965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prepared for your volunteer recruitment to follow these trends!</a:t>
            </a:r>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18</a:t>
            </a:fld>
            <a:endParaRPr lang="en-US" dirty="0"/>
          </a:p>
        </p:txBody>
      </p:sp>
    </p:spTree>
    <p:extLst>
      <p:ext uri="{BB962C8B-B14F-4D97-AF65-F5344CB8AC3E}">
        <p14:creationId xmlns:p14="http://schemas.microsoft.com/office/powerpoint/2010/main" val="3779659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 Home</a:t>
            </a:r>
            <a:r>
              <a:rPr lang="en-US" baseline="0" dirty="0" smtClean="0"/>
              <a:t> repair, snow shoveling, computers, health fair</a:t>
            </a:r>
          </a:p>
          <a:p>
            <a:endParaRPr lang="en-US" baseline="0" dirty="0" smtClean="0"/>
          </a:p>
          <a:p>
            <a:r>
              <a:rPr lang="en-US" baseline="0" dirty="0" smtClean="0"/>
              <a:t>Stay Current - AgeWell!!!</a:t>
            </a:r>
          </a:p>
          <a:p>
            <a:endParaRPr lang="en-US" baseline="0" dirty="0" smtClean="0"/>
          </a:p>
          <a:p>
            <a:r>
              <a:rPr lang="en-US" baseline="0" dirty="0" smtClean="0"/>
              <a:t>Referrals – need to know your sphere of influence and other community agencies in your area/serving your population</a:t>
            </a:r>
          </a:p>
          <a:p>
            <a:r>
              <a:rPr lang="en-US" baseline="0" dirty="0" smtClean="0"/>
              <a:t>Refer to them and </a:t>
            </a:r>
            <a:r>
              <a:rPr lang="en-US" b="1" baseline="0" dirty="0" smtClean="0"/>
              <a:t>they will refer back to you!</a:t>
            </a:r>
          </a:p>
          <a:p>
            <a:r>
              <a:rPr lang="en-US" b="0" baseline="0" dirty="0" smtClean="0"/>
              <a:t>At the end of the day, I would rather have a volunteer find a fulfilling role that they will enjoy and stick with to serve another client at another agency rather than forcing hem into a role at Ethos that they won’t like or last in!</a:t>
            </a:r>
          </a:p>
          <a:p>
            <a:r>
              <a:rPr lang="en-US" baseline="0" dirty="0" smtClean="0"/>
              <a:t>	- Rogerson – volunteer for arts and crafts</a:t>
            </a:r>
          </a:p>
          <a:p>
            <a:r>
              <a:rPr lang="en-US" baseline="0" dirty="0" smtClean="0"/>
              <a:t>	- GI – referred volunteer who wanted to work with kids, got a volunteer for meal sites</a:t>
            </a:r>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19</a:t>
            </a:fld>
            <a:endParaRPr lang="en-US" dirty="0"/>
          </a:p>
        </p:txBody>
      </p:sp>
    </p:spTree>
    <p:extLst>
      <p:ext uri="{BB962C8B-B14F-4D97-AF65-F5344CB8AC3E}">
        <p14:creationId xmlns:p14="http://schemas.microsoft.com/office/powerpoint/2010/main" val="377965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smtClean="0">
                <a:ln>
                  <a:noFill/>
                </a:ln>
                <a:solidFill>
                  <a:prstClr val="black"/>
                </a:solidFill>
                <a:effectLst/>
                <a:uLnTx/>
                <a:uFillTx/>
                <a:latin typeface="+mn-lt"/>
                <a:ea typeface="Times New Roman"/>
                <a:cs typeface="Arial"/>
              </a:rPr>
              <a:t>Maximize the impact of volunteer interest!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smtClean="0">
              <a:ln>
                <a:noFill/>
              </a:ln>
              <a:solidFill>
                <a:prstClr val="black"/>
              </a:solidFill>
              <a:effectLst/>
              <a:uLnTx/>
              <a:uFillTx/>
              <a:latin typeface="+mn-lt"/>
              <a:ea typeface="Times New Roman"/>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Times New Roman"/>
                <a:cs typeface="Arial"/>
              </a:rPr>
              <a:t>Learn to think outside of the box in matching volunteers and volunteer groups with roles in your agency, especially those who may not be a perfect fit for your agency’s set volunteer positions.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smtClean="0">
              <a:ln>
                <a:noFill/>
              </a:ln>
              <a:solidFill>
                <a:prstClr val="black"/>
              </a:solidFill>
              <a:effectLst/>
              <a:uLnTx/>
              <a:uFillTx/>
              <a:latin typeface="+mn-lt"/>
              <a:ea typeface="Times New Roman"/>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Times New Roman"/>
                <a:cs typeface="Arial"/>
              </a:rPr>
              <a:t>By identifying the unique goals, skills, and interests of each volunteer or volunteer group and by thinking critically about the needs of your community and agency, you can connect more volunteers with your agency, increasing your capacity to make a difference.</a:t>
            </a:r>
            <a:endParaRPr kumimoji="0" lang="en-US" sz="1050" b="0" i="1" u="none" strike="noStrike" kern="1200" cap="none" spc="0" normalizeH="0" baseline="0" noProof="0" dirty="0" smtClean="0">
              <a:ln>
                <a:noFill/>
              </a:ln>
              <a:solidFill>
                <a:prstClr val="black"/>
              </a:solidFill>
              <a:effectLst/>
              <a:uLnTx/>
              <a:uFillTx/>
              <a:latin typeface="Frutiger LT Std 45 Ligh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2</a:t>
            </a:fld>
            <a:endParaRPr lang="en-US" dirty="0"/>
          </a:p>
        </p:txBody>
      </p:sp>
    </p:spTree>
    <p:extLst>
      <p:ext uri="{BB962C8B-B14F-4D97-AF65-F5344CB8AC3E}">
        <p14:creationId xmlns:p14="http://schemas.microsoft.com/office/powerpoint/2010/main" val="197434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love to open</a:t>
            </a:r>
            <a:r>
              <a:rPr lang="en-US" baseline="0" dirty="0" smtClean="0"/>
              <a:t> the floor to discuss some real needs in your own agencies and communities.  My hope is that we can take a few minutes to work together to find ways to fill these needs!</a:t>
            </a:r>
          </a:p>
          <a:p>
            <a:endParaRPr lang="en-US" baseline="0" dirty="0" smtClean="0"/>
          </a:p>
          <a:p>
            <a:r>
              <a:rPr lang="en-US" baseline="0" dirty="0" smtClean="0"/>
              <a:t>My example:</a:t>
            </a:r>
            <a:br>
              <a:rPr lang="en-US" baseline="0" dirty="0" smtClean="0"/>
            </a:br>
            <a:r>
              <a:rPr lang="en-US" baseline="0" dirty="0" smtClean="0"/>
              <a:t>New Interns – need training materials ready!</a:t>
            </a: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20</a:t>
            </a:fld>
            <a:endParaRPr lang="en-US" dirty="0"/>
          </a:p>
        </p:txBody>
      </p:sp>
    </p:spTree>
    <p:extLst>
      <p:ext uri="{BB962C8B-B14F-4D97-AF65-F5344CB8AC3E}">
        <p14:creationId xmlns:p14="http://schemas.microsoft.com/office/powerpoint/2010/main" val="424158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914400" algn="l"/>
              </a:tabLst>
              <a:defRPr/>
            </a:pPr>
            <a:r>
              <a:rPr kumimoji="0" lang="en-US" sz="2200" b="1" i="0" u="none" strike="noStrike" kern="1200" cap="none" spc="0" normalizeH="0" baseline="0" noProof="0" dirty="0" smtClean="0">
                <a:ln>
                  <a:noFill/>
                </a:ln>
                <a:solidFill>
                  <a:prstClr val="black"/>
                </a:solidFill>
                <a:effectLst/>
                <a:uLnTx/>
                <a:uFillTx/>
                <a:latin typeface="+mn-lt"/>
                <a:ea typeface="Times New Roman"/>
                <a:cs typeface="+mn-cs"/>
              </a:rPr>
              <a:t>Putting it all together – Case Studies – 25 minutes</a:t>
            </a:r>
            <a:endParaRPr kumimoji="0" lang="en-US" sz="22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Case Study: Ethos’ In-Home Computer Training Program</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Case Study: Ethos’ Greeting Card Program</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Case Study: Ethos’ BMMP Internship Program</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Strategies for gaining support from agency and community stakeholders</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Strategies for ensuring effective management of these placements</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Questions &amp; discussion</a:t>
            </a:r>
            <a:endParaRPr kumimoji="0" lang="en-US"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21</a:t>
            </a:fld>
            <a:endParaRPr lang="en-US" dirty="0"/>
          </a:p>
        </p:txBody>
      </p:sp>
    </p:spTree>
    <p:extLst>
      <p:ext uri="{BB962C8B-B14F-4D97-AF65-F5344CB8AC3E}">
        <p14:creationId xmlns:p14="http://schemas.microsoft.com/office/powerpoint/2010/main" val="205182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buFontTx/>
              <a:buNone/>
            </a:pPr>
            <a:r>
              <a:rPr lang="en-US" sz="1400" dirty="0" smtClean="0"/>
              <a:t>While Ethos offers group computer classes to local seniors, we received feedback that </a:t>
            </a:r>
            <a:r>
              <a:rPr lang="en-US" sz="1400" b="1" dirty="0" smtClean="0"/>
              <a:t>participants wanted help using their </a:t>
            </a:r>
            <a:r>
              <a:rPr lang="en-US" sz="1400" b="1" i="1" dirty="0" smtClean="0"/>
              <a:t>own </a:t>
            </a:r>
            <a:r>
              <a:rPr lang="en-US" sz="1400" b="1" dirty="0" smtClean="0"/>
              <a:t>computers. </a:t>
            </a:r>
          </a:p>
          <a:p>
            <a:pPr marL="457200" lvl="3" indent="-457200">
              <a:buFontTx/>
              <a:buChar char="-"/>
            </a:pPr>
            <a:endParaRPr lang="en-US" sz="1400" dirty="0" smtClean="0"/>
          </a:p>
          <a:p>
            <a:pPr marL="342900" lvl="3" indent="-342900"/>
            <a:r>
              <a:rPr lang="en-US" sz="1400" dirty="0" smtClean="0"/>
              <a:t>We see many volunteers who are interested in working with Ethos on a </a:t>
            </a:r>
            <a:r>
              <a:rPr lang="en-US" sz="1400" b="1" dirty="0" smtClean="0"/>
              <a:t>short term basis </a:t>
            </a:r>
            <a:r>
              <a:rPr lang="en-US" sz="1400" dirty="0" smtClean="0"/>
              <a:t>and cannot commit to serving for 6 months or more (our usual minimum commitment).  We also encounter many volunteers eager to </a:t>
            </a:r>
            <a:r>
              <a:rPr lang="en-US" sz="1400" b="1" dirty="0" smtClean="0"/>
              <a:t>use their technological skills </a:t>
            </a:r>
            <a:r>
              <a:rPr lang="en-US" sz="1400" dirty="0" smtClean="0"/>
              <a:t>to help others.  </a:t>
            </a: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22</a:t>
            </a:fld>
            <a:endParaRPr lang="en-US" dirty="0"/>
          </a:p>
        </p:txBody>
      </p:sp>
    </p:spTree>
    <p:extLst>
      <p:ext uri="{BB962C8B-B14F-4D97-AF65-F5344CB8AC3E}">
        <p14:creationId xmlns:p14="http://schemas.microsoft.com/office/powerpoint/2010/main" val="2348381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Frutiger LT Std 45 Light"/>
                <a:ea typeface="+mn-ea"/>
                <a:cs typeface="+mn-cs"/>
              </a:rPr>
              <a:t>This program allows us to fill a need for our clients and engage volunteers who might not otherwise be able to work with Ethos.</a:t>
            </a: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23</a:t>
            </a:fld>
            <a:endParaRPr lang="en-US" dirty="0"/>
          </a:p>
        </p:txBody>
      </p:sp>
    </p:spTree>
    <p:extLst>
      <p:ext uri="{BB962C8B-B14F-4D97-AF65-F5344CB8AC3E}">
        <p14:creationId xmlns:p14="http://schemas.microsoft.com/office/powerpoint/2010/main" val="2348381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45785-6BAA-4505-B52D-6CFD32AD273B}" type="slidenum">
              <a:rPr lang="en-US" smtClean="0"/>
              <a:t>24</a:t>
            </a:fld>
            <a:endParaRPr lang="en-US" dirty="0"/>
          </a:p>
        </p:txBody>
      </p:sp>
    </p:spTree>
    <p:extLst>
      <p:ext uri="{BB962C8B-B14F-4D97-AF65-F5344CB8AC3E}">
        <p14:creationId xmlns:p14="http://schemas.microsoft.com/office/powerpoint/2010/main" val="1802537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25</a:t>
            </a:fld>
            <a:endParaRPr lang="en-US" dirty="0"/>
          </a:p>
        </p:txBody>
      </p:sp>
    </p:spTree>
    <p:extLst>
      <p:ext uri="{BB962C8B-B14F-4D97-AF65-F5344CB8AC3E}">
        <p14:creationId xmlns:p14="http://schemas.microsoft.com/office/powerpoint/2010/main" val="3413478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Northeastern students created a manual for the program!</a:t>
            </a:r>
          </a:p>
          <a:p>
            <a:endParaRPr lang="en-US" dirty="0" smtClean="0"/>
          </a:p>
          <a:p>
            <a:r>
              <a:rPr lang="en-US" dirty="0" smtClean="0"/>
              <a:t>We are just starting to use it now, but volunteers have told me that they feel more prepared in</a:t>
            </a:r>
            <a:r>
              <a:rPr lang="en-US" baseline="0" dirty="0" smtClean="0"/>
              <a:t> visiting clients and more professional.  Also, their visits are more productive because they do not have to stop to take notes!</a:t>
            </a:r>
          </a:p>
        </p:txBody>
      </p:sp>
      <p:sp>
        <p:nvSpPr>
          <p:cNvPr id="4" name="Slide Number Placeholder 3"/>
          <p:cNvSpPr>
            <a:spLocks noGrp="1"/>
          </p:cNvSpPr>
          <p:nvPr>
            <p:ph type="sldNum" sz="quarter" idx="10"/>
          </p:nvPr>
        </p:nvSpPr>
        <p:spPr/>
        <p:txBody>
          <a:bodyPr/>
          <a:lstStyle/>
          <a:p>
            <a:fld id="{2DE45785-6BAA-4505-B52D-6CFD32AD273B}" type="slidenum">
              <a:rPr lang="en-US" smtClean="0"/>
              <a:t>26</a:t>
            </a:fld>
            <a:endParaRPr lang="en-US" dirty="0"/>
          </a:p>
        </p:txBody>
      </p:sp>
    </p:spTree>
    <p:extLst>
      <p:ext uri="{BB962C8B-B14F-4D97-AF65-F5344CB8AC3E}">
        <p14:creationId xmlns:p14="http://schemas.microsoft.com/office/powerpoint/2010/main" val="3413478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BMMP!</a:t>
            </a:r>
          </a:p>
          <a:p>
            <a:endParaRPr lang="en-US" dirty="0" smtClean="0"/>
          </a:p>
          <a:p>
            <a:r>
              <a:rPr lang="en-US" dirty="0" smtClean="0"/>
              <a:t>A</a:t>
            </a:r>
            <a:r>
              <a:rPr lang="en-US" baseline="0" dirty="0" smtClean="0"/>
              <a:t> note on interns – this is a great place to think creatively!  An internship does not necessarily mean sitting at a desk – and internship could mean that the student serves in one – or a combination – of your set roles during the semester!</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WAITLIST -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Chronically difficult to recruit volunteers – low-income neighborhoods, clients with MH challenges</a:t>
            </a: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27</a:t>
            </a:fld>
            <a:endParaRPr lang="en-US" dirty="0"/>
          </a:p>
        </p:txBody>
      </p:sp>
    </p:spTree>
    <p:extLst>
      <p:ext uri="{BB962C8B-B14F-4D97-AF65-F5344CB8AC3E}">
        <p14:creationId xmlns:p14="http://schemas.microsoft.com/office/powerpoint/2010/main" val="1487797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BMMP!</a:t>
            </a:r>
          </a:p>
          <a:p>
            <a:endParaRPr lang="en-US" dirty="0" smtClean="0"/>
          </a:p>
          <a:p>
            <a:r>
              <a:rPr lang="en-US" dirty="0" smtClean="0"/>
              <a:t>Had to tweak their service model, but are now able to keep clients served despite challenge with volunteer</a:t>
            </a:r>
            <a:r>
              <a:rPr lang="en-US" baseline="0" dirty="0" smtClean="0"/>
              <a:t> </a:t>
            </a:r>
            <a:r>
              <a:rPr lang="en-US" baseline="0" dirty="0" err="1" smtClean="0"/>
              <a:t>recruitement</a:t>
            </a:r>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28</a:t>
            </a:fld>
            <a:endParaRPr lang="en-US" dirty="0"/>
          </a:p>
        </p:txBody>
      </p:sp>
    </p:spTree>
    <p:extLst>
      <p:ext uri="{BB962C8B-B14F-4D97-AF65-F5344CB8AC3E}">
        <p14:creationId xmlns:p14="http://schemas.microsoft.com/office/powerpoint/2010/main" val="1487797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45785-6BAA-4505-B52D-6CFD32AD273B}" type="slidenum">
              <a:rPr lang="en-US" smtClean="0"/>
              <a:t>29</a:t>
            </a:fld>
            <a:endParaRPr lang="en-US" dirty="0"/>
          </a:p>
        </p:txBody>
      </p:sp>
    </p:spTree>
    <p:extLst>
      <p:ext uri="{BB962C8B-B14F-4D97-AF65-F5344CB8AC3E}">
        <p14:creationId xmlns:p14="http://schemas.microsoft.com/office/powerpoint/2010/main" val="60618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r>
              <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rPr>
              <a:t>I work for a non profit and we always have limited time and resources!</a:t>
            </a:r>
          </a:p>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endPar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r>
              <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rPr>
              <a:t>I need to  - as I’m sure you do – maximize my time.  I do not have the time or energy to train, screen, and place a volunteer who is going to quit in three weeks because they are not a good fit for their position, or their position is not exactly what they were looking for! </a:t>
            </a:r>
          </a:p>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endPar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r>
              <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rPr>
              <a:t>Like I’m sure yours do, my agency constantly has unmet needs, both in terms of programs and client services as well as in our administration.   </a:t>
            </a:r>
          </a:p>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endPar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r>
              <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rPr>
              <a:t>While we, of course, have set volunteer roles that we are looking to fill, Ethos is able to maximize on our volunteer interest by also thinking creatively to placing volunteers is other roles, too. By keeping these unmet needs in mind, I can find placements for prospective volunteers that are a </a:t>
            </a:r>
            <a:r>
              <a:rPr kumimoji="0" lang="en-US" sz="1200" b="1" i="0" u="none" strike="noStrike" kern="1200" cap="none" spc="0" normalizeH="0" baseline="0" noProof="0" dirty="0" smtClean="0">
                <a:ln>
                  <a:noFill/>
                </a:ln>
                <a:solidFill>
                  <a:prstClr val="black"/>
                </a:solidFill>
                <a:effectLst/>
                <a:uLnTx/>
                <a:uFillTx/>
                <a:latin typeface="Frutiger LT Std 45 Light"/>
                <a:ea typeface="Times New Roman"/>
                <a:cs typeface="+mn-cs"/>
              </a:rPr>
              <a:t>strong fit, </a:t>
            </a:r>
            <a:r>
              <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rPr>
              <a:t>and that the volunteer is going to </a:t>
            </a:r>
            <a:r>
              <a:rPr kumimoji="0" lang="en-US" sz="1200" b="1" i="0" u="none" strike="noStrike" kern="1200" cap="none" spc="0" normalizeH="0" baseline="0" noProof="0" dirty="0" smtClean="0">
                <a:ln>
                  <a:noFill/>
                </a:ln>
                <a:solidFill>
                  <a:prstClr val="black"/>
                </a:solidFill>
                <a:effectLst/>
                <a:uLnTx/>
                <a:uFillTx/>
                <a:latin typeface="Frutiger LT Std 45 Light"/>
                <a:ea typeface="Times New Roman"/>
                <a:cs typeface="+mn-cs"/>
              </a:rPr>
              <a:t>enjoy and excel in</a:t>
            </a:r>
            <a:r>
              <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rPr>
              <a:t>.  </a:t>
            </a:r>
          </a:p>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endPar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r>
              <a:rPr kumimoji="0" lang="en-US" sz="1200" b="0" i="0" u="none" strike="noStrike" kern="1200" cap="none" spc="0" normalizeH="0" baseline="0" noProof="0" dirty="0" smtClean="0">
                <a:ln>
                  <a:noFill/>
                </a:ln>
                <a:solidFill>
                  <a:prstClr val="black"/>
                </a:solidFill>
                <a:effectLst/>
                <a:uLnTx/>
                <a:uFillTx/>
                <a:latin typeface="Frutiger LT Std 45 Light"/>
                <a:ea typeface="Times New Roman"/>
                <a:cs typeface="+mn-cs"/>
              </a:rPr>
              <a:t>The Independent Sector currently </a:t>
            </a:r>
            <a:r>
              <a:rPr kumimoji="0" lang="en-US" sz="1200" b="1" i="0" u="none" strike="noStrike" kern="1200" cap="none" spc="0" normalizeH="0" baseline="0" noProof="0" dirty="0" smtClean="0">
                <a:ln>
                  <a:noFill/>
                </a:ln>
                <a:solidFill>
                  <a:prstClr val="black"/>
                </a:solidFill>
                <a:effectLst/>
                <a:uLnTx/>
                <a:uFillTx/>
                <a:latin typeface="Frutiger LT Std 45 Light"/>
                <a:ea typeface="Times New Roman"/>
                <a:cs typeface="+mn-cs"/>
              </a:rPr>
              <a:t>values a volunteer hour in Massachusetts at $27.82.</a:t>
            </a:r>
          </a:p>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endParaRPr kumimoji="0" lang="en-US" sz="1200" b="1" i="0" u="none" strike="noStrike" kern="1200" cap="none" spc="0" normalizeH="0" baseline="0" noProof="0" dirty="0" smtClean="0">
              <a:ln>
                <a:noFill/>
              </a:ln>
              <a:solidFill>
                <a:prstClr val="black"/>
              </a:solidFill>
              <a:effectLst/>
              <a:uLnTx/>
              <a:uFillTx/>
              <a:latin typeface="Frutiger LT Std 45 Light"/>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 typeface="Symbol"/>
              <a:buNone/>
              <a:tabLst>
                <a:tab pos="228600" algn="l"/>
              </a:tabLst>
              <a:defRPr/>
            </a:pPr>
            <a:r>
              <a:rPr kumimoji="0" lang="en-US" sz="1200" b="1" i="0" u="sng" strike="noStrike" kern="1200" cap="none" spc="0" normalizeH="0" baseline="0" noProof="0" dirty="0" smtClean="0">
                <a:ln>
                  <a:noFill/>
                </a:ln>
                <a:solidFill>
                  <a:prstClr val="black"/>
                </a:solidFill>
                <a:effectLst/>
                <a:uLnTx/>
                <a:uFillTx/>
                <a:latin typeface="Frutiger LT Std 45 Light"/>
                <a:ea typeface="Times New Roman"/>
                <a:cs typeface="+mn-cs"/>
              </a:rPr>
              <a:t>There is no way that Ethos would be able to engage all of these volunteers, or bring in all these hours of support, by only placing volunteers in our set roles!</a:t>
            </a:r>
            <a:endParaRPr kumimoji="0" lang="en-US" sz="1200" b="1" i="0" u="sng" strike="noStrike" kern="1200" cap="none" spc="0" normalizeH="0" baseline="0" noProof="0" dirty="0" smtClean="0">
              <a:ln>
                <a:noFill/>
              </a:ln>
              <a:solidFill>
                <a:prstClr val="black"/>
              </a:solidFill>
              <a:effectLst/>
              <a:uLnTx/>
              <a:uFillTx/>
              <a:latin typeface="Times New Roman"/>
              <a:ea typeface="Times New Roman"/>
              <a:cs typeface="+mn-cs"/>
            </a:endParaRP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3</a:t>
            </a:fld>
            <a:endParaRPr lang="en-US" dirty="0"/>
          </a:p>
        </p:txBody>
      </p:sp>
    </p:spTree>
    <p:extLst>
      <p:ext uri="{BB962C8B-B14F-4D97-AF65-F5344CB8AC3E}">
        <p14:creationId xmlns:p14="http://schemas.microsoft.com/office/powerpoint/2010/main" val="1974349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30</a:t>
            </a:fld>
            <a:endParaRPr lang="en-US" dirty="0"/>
          </a:p>
        </p:txBody>
      </p:sp>
    </p:spTree>
    <p:extLst>
      <p:ext uri="{BB962C8B-B14F-4D97-AF65-F5344CB8AC3E}">
        <p14:creationId xmlns:p14="http://schemas.microsoft.com/office/powerpoint/2010/main" val="2085698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this opportunity, I</a:t>
            </a:r>
            <a:r>
              <a:rPr lang="en-US" baseline="0" dirty="0" smtClean="0"/>
              <a:t> would </a:t>
            </a:r>
            <a:r>
              <a:rPr lang="en-US" dirty="0" smtClean="0"/>
              <a:t>have to say no to SO MANY groups looking to volunteer with Ethos.  In the past year alone, over</a:t>
            </a:r>
            <a:r>
              <a:rPr lang="en-US" baseline="0" dirty="0" smtClean="0"/>
              <a:t> </a:t>
            </a:r>
            <a:r>
              <a:rPr lang="en-US" b="1" baseline="0" dirty="0" smtClean="0"/>
              <a:t>4,000 greeting cards </a:t>
            </a:r>
            <a:r>
              <a:rPr lang="en-US" baseline="0" dirty="0" smtClean="0"/>
              <a:t>were made by over </a:t>
            </a:r>
            <a:r>
              <a:rPr lang="en-US" b="1" baseline="0" dirty="0" smtClean="0"/>
              <a:t>1,500 volunteers!</a:t>
            </a:r>
          </a:p>
          <a:p>
            <a:endParaRPr lang="en-US" baseline="0" dirty="0" smtClean="0"/>
          </a:p>
          <a:p>
            <a:r>
              <a:rPr lang="en-US" baseline="0" dirty="0" smtClean="0"/>
              <a:t>Charles River Center, College Days of Service, Toddler Tuesdays</a:t>
            </a:r>
          </a:p>
          <a:p>
            <a:endParaRPr lang="en-US" baseline="0" dirty="0" smtClean="0"/>
          </a:p>
          <a:p>
            <a:r>
              <a:rPr lang="en-US" baseline="0" dirty="0" smtClean="0"/>
              <a:t>Presentation or letter to volunteers – </a:t>
            </a:r>
            <a:r>
              <a:rPr lang="en-US" i="1" baseline="0" dirty="0" smtClean="0"/>
              <a:t>share mission and how to stay involved!!</a:t>
            </a:r>
            <a:endParaRPr lang="en-US" i="1" dirty="0" smtClean="0"/>
          </a:p>
          <a:p>
            <a:endParaRPr lang="en-US" dirty="0" smtClean="0"/>
          </a:p>
          <a:p>
            <a:r>
              <a:rPr lang="en-US" dirty="0" smtClean="0"/>
              <a:t>Having such an</a:t>
            </a:r>
            <a:r>
              <a:rPr lang="en-US" baseline="0" dirty="0" smtClean="0"/>
              <a:t> opportunity is especially important when funders and possible funders are looking to engage with your agency.</a:t>
            </a:r>
          </a:p>
          <a:p>
            <a:r>
              <a:rPr lang="en-US" baseline="0" dirty="0" smtClean="0"/>
              <a:t>BNY Mellon, THPF</a:t>
            </a:r>
          </a:p>
          <a:p>
            <a:endParaRPr lang="en-US" baseline="0" dirty="0" smtClean="0"/>
          </a:p>
          <a:p>
            <a:r>
              <a:rPr lang="en-US" baseline="0" dirty="0" smtClean="0"/>
              <a:t>Also a great way to ease a volunteer’s transition into the agency – a great way for volunteers to “get their feet wet”</a:t>
            </a:r>
          </a:p>
          <a:p>
            <a:r>
              <a:rPr lang="en-US" baseline="0" dirty="0" smtClean="0"/>
              <a:t>- Fiona – cards through school and Audrey AND office</a:t>
            </a:r>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31</a:t>
            </a:fld>
            <a:endParaRPr lang="en-US" dirty="0"/>
          </a:p>
        </p:txBody>
      </p:sp>
    </p:spTree>
    <p:extLst>
      <p:ext uri="{BB962C8B-B14F-4D97-AF65-F5344CB8AC3E}">
        <p14:creationId xmlns:p14="http://schemas.microsoft.com/office/powerpoint/2010/main" val="2085698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Mention Newspaper Article!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Point out all different group – toddlers, high school, corporate</a:t>
            </a: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32</a:t>
            </a:fld>
            <a:endParaRPr lang="en-US" dirty="0"/>
          </a:p>
        </p:txBody>
      </p:sp>
    </p:spTree>
    <p:extLst>
      <p:ext uri="{BB962C8B-B14F-4D97-AF65-F5344CB8AC3E}">
        <p14:creationId xmlns:p14="http://schemas.microsoft.com/office/powerpoint/2010/main" val="3171952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45785-6BAA-4505-B52D-6CFD32AD273B}" type="slidenum">
              <a:rPr lang="en-US" smtClean="0"/>
              <a:t>33</a:t>
            </a:fld>
            <a:endParaRPr lang="en-US" dirty="0"/>
          </a:p>
        </p:txBody>
      </p:sp>
    </p:spTree>
    <p:extLst>
      <p:ext uri="{BB962C8B-B14F-4D97-AF65-F5344CB8AC3E}">
        <p14:creationId xmlns:p14="http://schemas.microsoft.com/office/powerpoint/2010/main" val="2010726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us on</a:t>
            </a:r>
            <a:r>
              <a:rPr lang="en-US" baseline="0" dirty="0" smtClean="0"/>
              <a:t> Facebook and Twitter at the handle @</a:t>
            </a:r>
            <a:r>
              <a:rPr lang="en-US" baseline="0" dirty="0" err="1" smtClean="0"/>
              <a:t>ethocare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34</a:t>
            </a:fld>
            <a:endParaRPr lang="en-US" dirty="0"/>
          </a:p>
        </p:txBody>
      </p:sp>
    </p:spTree>
    <p:extLst>
      <p:ext uri="{BB962C8B-B14F-4D97-AF65-F5344CB8AC3E}">
        <p14:creationId xmlns:p14="http://schemas.microsoft.com/office/powerpoint/2010/main" val="30505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Clr>
                <a:srgbClr val="000000"/>
              </a:buClr>
              <a:buFont typeface="+mj-lt"/>
              <a:buAutoNum type="arabicPeriod"/>
              <a:tabLst>
                <a:tab pos="685800" algn="l"/>
              </a:tabLst>
            </a:pPr>
            <a:r>
              <a:rPr lang="en-US" sz="1200" dirty="0" smtClean="0">
                <a:effectLst/>
                <a:latin typeface="+mn-lt"/>
                <a:ea typeface="Times New Roman"/>
              </a:rPr>
              <a:t>Identify the personal and professional goals, motivations, and skills of prospective volunteers and volunteer groups</a:t>
            </a:r>
          </a:p>
          <a:p>
            <a:pPr marL="742950" marR="0" lvl="1" indent="-285750">
              <a:spcBef>
                <a:spcPts val="0"/>
              </a:spcBef>
              <a:spcAft>
                <a:spcPts val="0"/>
              </a:spcAft>
              <a:buClr>
                <a:srgbClr val="000000"/>
              </a:buClr>
              <a:buFont typeface="+mj-lt"/>
              <a:buAutoNum type="arabicPeriod"/>
              <a:tabLst>
                <a:tab pos="685800" algn="l"/>
              </a:tabLst>
            </a:pPr>
            <a:endParaRPr lang="en-US" sz="1200" dirty="0" smtClean="0">
              <a:effectLst/>
              <a:latin typeface="Times New Roman"/>
              <a:ea typeface="Times New Roman"/>
            </a:endParaRPr>
          </a:p>
          <a:p>
            <a:pPr marL="742950" marR="0" lvl="1" indent="-285750">
              <a:spcBef>
                <a:spcPts val="0"/>
              </a:spcBef>
              <a:spcAft>
                <a:spcPts val="0"/>
              </a:spcAft>
              <a:buClr>
                <a:srgbClr val="000000"/>
              </a:buClr>
              <a:buFont typeface="+mj-lt"/>
              <a:buAutoNum type="arabicPeriod"/>
              <a:tabLst>
                <a:tab pos="685800" algn="l"/>
              </a:tabLst>
            </a:pPr>
            <a:r>
              <a:rPr lang="en-US" sz="1200" dirty="0" smtClean="0">
                <a:effectLst/>
                <a:latin typeface="+mn-lt"/>
                <a:ea typeface="Times New Roman"/>
              </a:rPr>
              <a:t>Continually evaluate the needs of both the agency and community at large and target areas for growth and development</a:t>
            </a:r>
          </a:p>
          <a:p>
            <a:pPr marL="742950" marR="0" lvl="1" indent="-285750">
              <a:spcBef>
                <a:spcPts val="0"/>
              </a:spcBef>
              <a:spcAft>
                <a:spcPts val="0"/>
              </a:spcAft>
              <a:buClr>
                <a:srgbClr val="000000"/>
              </a:buClr>
              <a:buFont typeface="+mj-lt"/>
              <a:buAutoNum type="arabicPeriod"/>
              <a:tabLst>
                <a:tab pos="685800" algn="l"/>
              </a:tabLst>
            </a:pPr>
            <a:endParaRPr lang="en-US" sz="1200" dirty="0" smtClean="0">
              <a:effectLst/>
              <a:latin typeface="Times New Roman"/>
              <a:ea typeface="Times New Roman"/>
            </a:endParaRPr>
          </a:p>
          <a:p>
            <a:pPr marL="742950" marR="0" lvl="1" indent="-285750">
              <a:spcBef>
                <a:spcPts val="0"/>
              </a:spcBef>
              <a:spcAft>
                <a:spcPts val="0"/>
              </a:spcAft>
              <a:buClr>
                <a:srgbClr val="000000"/>
              </a:buClr>
              <a:buFont typeface="+mj-lt"/>
              <a:buAutoNum type="arabicPeriod"/>
              <a:tabLst>
                <a:tab pos="685800" algn="l"/>
              </a:tabLst>
            </a:pPr>
            <a:r>
              <a:rPr lang="en-US" sz="1200" dirty="0" smtClean="0">
                <a:effectLst/>
                <a:latin typeface="+mn-lt"/>
                <a:ea typeface="Times New Roman"/>
              </a:rPr>
              <a:t>Match volunteers with creative projects or roles which capitalize on their skills and interests and serve an unmet need in the community or agency</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4</a:t>
            </a:fld>
            <a:endParaRPr lang="en-US" dirty="0"/>
          </a:p>
        </p:txBody>
      </p:sp>
    </p:spTree>
    <p:extLst>
      <p:ext uri="{BB962C8B-B14F-4D97-AF65-F5344CB8AC3E}">
        <p14:creationId xmlns:p14="http://schemas.microsoft.com/office/powerpoint/2010/main" val="184355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tab pos="914400" algn="l"/>
              </a:tabLst>
              <a:defRPr/>
            </a:pPr>
            <a:r>
              <a:rPr kumimoji="0" lang="en-US" sz="2200" b="1" i="0" u="none" strike="noStrike" kern="1200" cap="none" spc="0" normalizeH="0" baseline="0" noProof="0" dirty="0" smtClean="0">
                <a:ln>
                  <a:noFill/>
                </a:ln>
                <a:solidFill>
                  <a:prstClr val="black"/>
                </a:solidFill>
                <a:effectLst/>
                <a:uLnTx/>
                <a:uFillTx/>
                <a:latin typeface="+mn-lt"/>
                <a:ea typeface="Times New Roman"/>
                <a:cs typeface="+mn-cs"/>
              </a:rPr>
              <a:t>Identifying Volunteer Motivation and Skills (about 25 minutes)</a:t>
            </a:r>
            <a:endParaRPr kumimoji="0" lang="en-US" sz="22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Key interview questions,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Tips for reading “between the lines” in interview responses</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How to effectively communicate volunteering options to prospective volunteers and groups</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Questions &amp; discussion</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tab pos="1371600" algn="l"/>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mn-cs"/>
              </a:rPr>
              <a:t>Small group activity: sample volunteers</a:t>
            </a: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5</a:t>
            </a:fld>
            <a:endParaRPr lang="en-US" dirty="0"/>
          </a:p>
        </p:txBody>
      </p:sp>
    </p:spTree>
    <p:extLst>
      <p:ext uri="{BB962C8B-B14F-4D97-AF65-F5344CB8AC3E}">
        <p14:creationId xmlns:p14="http://schemas.microsoft.com/office/powerpoint/2010/main" val="255798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jumping here, I want to give you some context on how our</a:t>
            </a:r>
            <a:r>
              <a:rPr lang="en-US" baseline="0" dirty="0" smtClean="0"/>
              <a:t> volunteer process works at Ethos, as your agency may do things differently.</a:t>
            </a:r>
          </a:p>
          <a:p>
            <a:endParaRPr lang="en-US" baseline="0" dirty="0" smtClean="0"/>
          </a:p>
          <a:p>
            <a:r>
              <a:rPr lang="en-US" baseline="0" dirty="0" smtClean="0"/>
              <a:t>We have many </a:t>
            </a:r>
            <a:r>
              <a:rPr lang="en-US" b="1" baseline="0" dirty="0" smtClean="0"/>
              <a:t>set</a:t>
            </a:r>
            <a:r>
              <a:rPr lang="en-US" baseline="0" dirty="0" smtClean="0"/>
              <a:t> volunteer roles that we are constantly recruiting for, most of which are individual and working in the community directly with elders – generally in their own homes! Most of our roles also require a 6 month minimum commitment.  FV or SH – for example</a:t>
            </a:r>
          </a:p>
          <a:p>
            <a:endParaRPr lang="en-US" baseline="0" dirty="0" smtClean="0"/>
          </a:p>
          <a:p>
            <a:r>
              <a:rPr lang="en-US" baseline="0" dirty="0" smtClean="0"/>
              <a:t>We recruit volunteers in many different ways, but my first point of contact with a new volunteer is usually via email – either the volunteer applies online directly though our website or they respond to any one of our online volunteer recruitment postings (Volunteer Match, Idealist, etc.). I also field calls, too.  After this contact, I host volunteer interviews/orientations one-on-one, and have the new volunteer come to my office to meet with me.  I usually do </a:t>
            </a:r>
            <a:r>
              <a:rPr lang="en-US" baseline="0" smtClean="0"/>
              <a:t>around 15-20 interviews per month!</a:t>
            </a:r>
            <a:endParaRPr lang="en-US" baseline="0" dirty="0" smtClean="0"/>
          </a:p>
          <a:p>
            <a:endParaRPr lang="en-US" baseline="0" dirty="0" smtClean="0"/>
          </a:p>
          <a:p>
            <a:r>
              <a:rPr lang="en-US" baseline="0" dirty="0" smtClean="0"/>
              <a:t>This helps me really get to know the volunteer, and I use this interview as a test to see how they will do when they are going out in the community to volunteer on their own!  (As I mentioned, most of our set volunteering  roles place the volunteer in the community without direct staff support – although I’m always a phone call away!)</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6</a:t>
            </a:fld>
            <a:endParaRPr lang="en-US" dirty="0"/>
          </a:p>
        </p:txBody>
      </p:sp>
    </p:spTree>
    <p:extLst>
      <p:ext uri="{BB962C8B-B14F-4D97-AF65-F5344CB8AC3E}">
        <p14:creationId xmlns:p14="http://schemas.microsoft.com/office/powerpoint/2010/main" val="421815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this isn’t very many questions!  Again, I really try to keep</a:t>
            </a:r>
            <a:r>
              <a:rPr lang="en-US" baseline="0" dirty="0" smtClean="0"/>
              <a:t> the</a:t>
            </a:r>
            <a:r>
              <a:rPr lang="en-US" dirty="0" smtClean="0"/>
              <a:t> </a:t>
            </a:r>
            <a:r>
              <a:rPr lang="en-US" b="1" dirty="0" smtClean="0"/>
              <a:t>volunteer </a:t>
            </a:r>
            <a:r>
              <a:rPr lang="en-US" dirty="0" smtClean="0"/>
              <a:t>talking!  I always</a:t>
            </a:r>
            <a:r>
              <a:rPr lang="en-US" baseline="0" dirty="0" smtClean="0"/>
              <a:t> ask follow up questions as they talk, however. </a:t>
            </a:r>
          </a:p>
          <a:p>
            <a:endParaRPr lang="en-US" baseline="0" dirty="0" smtClean="0"/>
          </a:p>
          <a:p>
            <a:r>
              <a:rPr lang="en-US" baseline="0" dirty="0" smtClean="0"/>
              <a:t>Example – A volunteer talking about starting graduate school in a month…I would ask about what they are going to studying and why (to get to know them and their motivations better) and how this will change their schedule. Are they looking to continue volunteering after starting school or just volunteer until they start?</a:t>
            </a:r>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7</a:t>
            </a:fld>
            <a:endParaRPr lang="en-US" dirty="0"/>
          </a:p>
        </p:txBody>
      </p:sp>
    </p:spTree>
    <p:extLst>
      <p:ext uri="{BB962C8B-B14F-4D97-AF65-F5344CB8AC3E}">
        <p14:creationId xmlns:p14="http://schemas.microsoft.com/office/powerpoint/2010/main" val="343612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instructions – PARKING</a:t>
            </a:r>
          </a:p>
          <a:p>
            <a:endParaRPr lang="en-US" dirty="0" smtClean="0"/>
          </a:p>
          <a:p>
            <a:r>
              <a:rPr lang="en-US" dirty="0" smtClean="0"/>
              <a:t>Body</a:t>
            </a:r>
            <a:r>
              <a:rPr lang="en-US" baseline="0" dirty="0" smtClean="0"/>
              <a:t> language - </a:t>
            </a:r>
            <a:r>
              <a:rPr lang="en-US" dirty="0" smtClean="0"/>
              <a:t>What they don’t say is just as important as what they do say! </a:t>
            </a:r>
          </a:p>
          <a:p>
            <a:endParaRPr lang="en-US" dirty="0" smtClean="0"/>
          </a:p>
          <a:p>
            <a:r>
              <a:rPr lang="en-US" dirty="0" smtClean="0"/>
              <a:t>Watch for what they show enthusiasm</a:t>
            </a:r>
            <a:r>
              <a:rPr lang="en-US" baseline="0" dirty="0" smtClean="0"/>
              <a:t> for – where their face lights up</a:t>
            </a:r>
          </a:p>
          <a:p>
            <a:r>
              <a:rPr lang="en-US" baseline="0" dirty="0" smtClean="0"/>
              <a:t>Example – often volunteers will tell me about a meaningful relationship they have had with a grandparent or other elder…when I see them smile or become emotional during this conversation I know that the population really has meaning to them and their interest is well thought out!</a:t>
            </a:r>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8</a:t>
            </a:fld>
            <a:endParaRPr lang="en-US" dirty="0"/>
          </a:p>
        </p:txBody>
      </p:sp>
    </p:spTree>
    <p:extLst>
      <p:ext uri="{BB962C8B-B14F-4D97-AF65-F5344CB8AC3E}">
        <p14:creationId xmlns:p14="http://schemas.microsoft.com/office/powerpoint/2010/main" val="99295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my experience, no matter how badly you need a volunteers in a certain role, it can be much worse to try and “fit a square peg into a round hole,” so to speak.  I have found that it is best to be direct and clear about volunteers roles might – or might not – be a good fit for a volunteer, and explain why.</a:t>
            </a:r>
          </a:p>
          <a:p>
            <a:endParaRPr lang="en-US" baseline="0" dirty="0" smtClean="0"/>
          </a:p>
          <a:p>
            <a:r>
              <a:rPr lang="en-US" baseline="0" dirty="0" smtClean="0"/>
              <a:t>Examples 	– Maggie from </a:t>
            </a:r>
            <a:r>
              <a:rPr lang="en-US" baseline="0" dirty="0" err="1" smtClean="0"/>
              <a:t>Sommerville</a:t>
            </a:r>
            <a:r>
              <a:rPr lang="en-US" baseline="0" dirty="0" smtClean="0"/>
              <a:t> volunteering in Mattapan – am now clear about area</a:t>
            </a:r>
          </a:p>
          <a:p>
            <a:r>
              <a:rPr lang="en-US" baseline="0" dirty="0" smtClean="0"/>
              <a:t>	- OMB volunteer who works full time – am clear about time commitment and training schedules </a:t>
            </a:r>
          </a:p>
          <a:p>
            <a:endParaRPr lang="en-US" baseline="0" dirty="0" smtClean="0"/>
          </a:p>
          <a:p>
            <a:r>
              <a:rPr lang="en-US" baseline="0" dirty="0" smtClean="0"/>
              <a:t>This is especially important as you work to place volunteers in new and creative roles. Be honest!  Tell them that this is something new and you don’t have every detail figured out yet, but that you think they would be the perfect fit to solve this need.”  Tell them what you do know about the idea AND what you don’t know.</a:t>
            </a:r>
          </a:p>
          <a:p>
            <a:endParaRPr lang="en-US" baseline="0" dirty="0" smtClean="0"/>
          </a:p>
          <a:p>
            <a:r>
              <a:rPr lang="en-US" baseline="0" dirty="0" smtClean="0"/>
              <a:t>Example – MSW student – Sarah – updated our volunteer training manual last year to include additional resources on working with elders who may have Alzheimer's disease, dementia, anxiety, or depression.  When she came to me looking for a project, I had this idea in mind and told her.  I also told her that I did not have a much vision beyond the idea – that I would be here to help her but that she would need to work independently to source content and to create a structure.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E45785-6BAA-4505-B52D-6CFD32AD273B}" type="slidenum">
              <a:rPr lang="en-US" smtClean="0"/>
              <a:t>9</a:t>
            </a:fld>
            <a:endParaRPr lang="en-US" dirty="0"/>
          </a:p>
        </p:txBody>
      </p:sp>
    </p:spTree>
    <p:extLst>
      <p:ext uri="{BB962C8B-B14F-4D97-AF65-F5344CB8AC3E}">
        <p14:creationId xmlns:p14="http://schemas.microsoft.com/office/powerpoint/2010/main" val="297485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672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p:cNvSpPr/>
          <p:nvPr userDrawn="1"/>
        </p:nvSpPr>
        <p:spPr>
          <a:xfrm>
            <a:off x="0" y="0"/>
            <a:ext cx="9144000" cy="594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722313" y="2590800"/>
            <a:ext cx="7772400" cy="1362075"/>
          </a:xfrm>
        </p:spPr>
        <p:txBody>
          <a:bodyPr anchor="t"/>
          <a:lstStyle>
            <a:lvl1pPr algn="l">
              <a:defRPr sz="4000" b="1" cap="all">
                <a:solidFill>
                  <a:schemeClr val="bg1"/>
                </a:solidFill>
              </a:defRPr>
            </a:lvl1pPr>
          </a:lstStyle>
          <a:p>
            <a:r>
              <a:rPr lang="en-US" dirty="0" smtClean="0"/>
              <a:t>Click to edit Divider title</a:t>
            </a:r>
            <a:endParaRPr lang="en-US" dirty="0"/>
          </a:p>
        </p:txBody>
      </p:sp>
      <p:grpSp>
        <p:nvGrpSpPr>
          <p:cNvPr id="10" name="Group 9"/>
          <p:cNvGrpSpPr/>
          <p:nvPr userDrawn="1"/>
        </p:nvGrpSpPr>
        <p:grpSpPr>
          <a:xfrm>
            <a:off x="0" y="6412470"/>
            <a:ext cx="9144000" cy="456587"/>
            <a:chOff x="0" y="6305370"/>
            <a:chExt cx="9144000" cy="563685"/>
          </a:xfrm>
        </p:grpSpPr>
        <p:sp>
          <p:nvSpPr>
            <p:cNvPr id="13" name="Rectangle 12"/>
            <p:cNvSpPr/>
            <p:nvPr userDrawn="1"/>
          </p:nvSpPr>
          <p:spPr>
            <a:xfrm>
              <a:off x="0" y="6305370"/>
              <a:ext cx="9144000" cy="563685"/>
            </a:xfrm>
            <a:prstGeom prst="rect">
              <a:avLst/>
            </a:prstGeom>
            <a:solidFill>
              <a:srgbClr val="C4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685800" y="6447856"/>
              <a:ext cx="7467600" cy="313475"/>
            </a:xfrm>
            <a:prstGeom prst="rect">
              <a:avLst/>
            </a:prstGeom>
            <a:noFill/>
          </p:spPr>
          <p:txBody>
            <a:bodyPr wrap="square" rtlCol="0">
              <a:spAutoFit/>
            </a:bodyPr>
            <a:lstStyle/>
            <a:p>
              <a:pPr algn="ctr"/>
              <a:r>
                <a:rPr lang="en-US" sz="1050" b="1" dirty="0" smtClean="0">
                  <a:solidFill>
                    <a:schemeClr val="bg1"/>
                  </a:solidFill>
                </a:rPr>
                <a:t>ETHOS  |  555 AMORY ST,</a:t>
              </a:r>
              <a:r>
                <a:rPr lang="en-US" sz="1050" b="1" baseline="0" dirty="0" smtClean="0">
                  <a:solidFill>
                    <a:schemeClr val="bg1"/>
                  </a:solidFill>
                </a:rPr>
                <a:t> JAMAICA PLAIN, MA 02130  |  T: 617.522.6700  |  WWW.ETHOCARE.ORG</a:t>
              </a:r>
              <a:endParaRPr lang="en-US" sz="1050" b="1" dirty="0">
                <a:solidFill>
                  <a:schemeClr val="bg1"/>
                </a:solidFill>
              </a:endParaRPr>
            </a:p>
          </p:txBody>
        </p:sp>
      </p:grpSp>
      <p:sp>
        <p:nvSpPr>
          <p:cNvPr id="15" name="TextBox 14"/>
          <p:cNvSpPr txBox="1"/>
          <p:nvPr userDrawn="1"/>
        </p:nvSpPr>
        <p:spPr>
          <a:xfrm>
            <a:off x="457200" y="6535579"/>
            <a:ext cx="335348" cy="246221"/>
          </a:xfrm>
          <a:prstGeom prst="rect">
            <a:avLst/>
          </a:prstGeom>
          <a:noFill/>
        </p:spPr>
        <p:txBody>
          <a:bodyPr wrap="none" rtlCol="0">
            <a:spAutoFit/>
          </a:bodyPr>
          <a:lstStyle/>
          <a:p>
            <a:pPr algn="l"/>
            <a:fld id="{29DE87B6-6931-430E-AA02-EF98A2E237D9}" type="slidenum">
              <a:rPr lang="en-US" sz="1000" smtClean="0">
                <a:solidFill>
                  <a:schemeClr val="bg1"/>
                </a:solidFill>
              </a:rPr>
              <a:pPr algn="l"/>
              <a:t>‹#›</a:t>
            </a:fld>
            <a:endParaRPr lang="en-US" sz="1000" dirty="0">
              <a:solidFill>
                <a:schemeClr val="bg1"/>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038118"/>
            <a:ext cx="533400" cy="7436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4040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689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6780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975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6412470"/>
            <a:ext cx="9144000" cy="456587"/>
            <a:chOff x="0" y="6305370"/>
            <a:chExt cx="9144000" cy="563685"/>
          </a:xfrm>
        </p:grpSpPr>
        <p:sp>
          <p:nvSpPr>
            <p:cNvPr id="13" name="Rectangle 12"/>
            <p:cNvSpPr/>
            <p:nvPr userDrawn="1"/>
          </p:nvSpPr>
          <p:spPr>
            <a:xfrm>
              <a:off x="0" y="6305370"/>
              <a:ext cx="9144000" cy="563685"/>
            </a:xfrm>
            <a:prstGeom prst="rect">
              <a:avLst/>
            </a:prstGeom>
            <a:solidFill>
              <a:srgbClr val="C4B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685800" y="6447856"/>
              <a:ext cx="7467600" cy="313475"/>
            </a:xfrm>
            <a:prstGeom prst="rect">
              <a:avLst/>
            </a:prstGeom>
            <a:noFill/>
          </p:spPr>
          <p:txBody>
            <a:bodyPr wrap="square" rtlCol="0">
              <a:spAutoFit/>
            </a:bodyPr>
            <a:lstStyle/>
            <a:p>
              <a:pPr algn="ctr"/>
              <a:r>
                <a:rPr lang="en-US" sz="1050" b="1" dirty="0" smtClean="0">
                  <a:solidFill>
                    <a:schemeClr val="bg1"/>
                  </a:solidFill>
                </a:rPr>
                <a:t>ETHOS  |  555 AMORY ST,</a:t>
              </a:r>
              <a:r>
                <a:rPr lang="en-US" sz="1050" b="1" baseline="0" dirty="0" smtClean="0">
                  <a:solidFill>
                    <a:schemeClr val="bg1"/>
                  </a:solidFill>
                </a:rPr>
                <a:t> JAMAICA PLAIN, MA 02130  |  T: 617.522.6700  |  WWW.ETHOCARE.ORG</a:t>
              </a:r>
              <a:endParaRPr lang="en-US" sz="1050" b="1" dirty="0">
                <a:solidFill>
                  <a:schemeClr val="bg1"/>
                </a:solidFill>
              </a:endParaRPr>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457200" y="6535579"/>
            <a:ext cx="335348" cy="246221"/>
          </a:xfrm>
          <a:prstGeom prst="rect">
            <a:avLst/>
          </a:prstGeom>
          <a:noFill/>
        </p:spPr>
        <p:txBody>
          <a:bodyPr wrap="none" rtlCol="0">
            <a:spAutoFit/>
          </a:bodyPr>
          <a:lstStyle/>
          <a:p>
            <a:pPr algn="l"/>
            <a:fld id="{29DE87B6-6931-430E-AA02-EF98A2E237D9}" type="slidenum">
              <a:rPr lang="en-US" sz="1000" smtClean="0">
                <a:solidFill>
                  <a:schemeClr val="bg1"/>
                </a:solidFill>
              </a:rPr>
              <a:pPr algn="l"/>
              <a:t>‹#›</a:t>
            </a:fld>
            <a:endParaRPr lang="en-US" sz="1000" dirty="0">
              <a:solidFill>
                <a:schemeClr val="bg1"/>
              </a:solidFill>
            </a:endParaRPr>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53400" y="6038118"/>
            <a:ext cx="533400" cy="7436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31594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7" r:id="rId4"/>
    <p:sldLayoutId id="2147483655" r:id="rId5"/>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4000" b="1" kern="1200">
          <a:solidFill>
            <a:srgbClr val="90005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752600"/>
            <a:ext cx="7772400" cy="1362075"/>
          </a:xfrm>
        </p:spPr>
        <p:txBody>
          <a:bodyPr>
            <a:normAutofit fontScale="90000"/>
          </a:bodyPr>
          <a:lstStyle/>
          <a:p>
            <a:r>
              <a:rPr lang="en-US" dirty="0" smtClean="0"/>
              <a:t>Say Yes!</a:t>
            </a:r>
            <a:br>
              <a:rPr lang="en-US" dirty="0" smtClean="0"/>
            </a:br>
            <a:r>
              <a:rPr lang="en-US" sz="2700" b="0" dirty="0" smtClean="0">
                <a:latin typeface="+mn-lt"/>
              </a:rPr>
              <a:t>Creatively Matching Volunteer Interest &amp; Skills with Community &amp; Agency Need</a:t>
            </a:r>
            <a:r>
              <a:rPr lang="en-US" dirty="0" smtClean="0"/>
              <a:t/>
            </a:r>
            <a:br>
              <a:rPr lang="en-US" dirty="0" smtClean="0"/>
            </a:br>
            <a:r>
              <a:rPr lang="en-US" dirty="0" smtClean="0"/>
              <a:t/>
            </a:r>
            <a:br>
              <a:rPr lang="en-US" dirty="0" smtClean="0"/>
            </a:br>
            <a:r>
              <a:rPr lang="en-US" sz="2700" dirty="0" smtClean="0">
                <a:latin typeface="+mn-lt"/>
              </a:rPr>
              <a:t>June 1, 2015</a:t>
            </a:r>
            <a:br>
              <a:rPr lang="en-US" sz="2700" dirty="0" smtClean="0">
                <a:latin typeface="+mn-lt"/>
              </a:rPr>
            </a:br>
            <a:r>
              <a:rPr lang="en-US" smtClean="0"/>
              <a:t/>
            </a:r>
            <a:br>
              <a:rPr lang="en-US" smtClean="0"/>
            </a:br>
            <a:r>
              <a:rPr lang="en-US" sz="2700" b="0" smtClean="0">
                <a:latin typeface="Frutiger LT Std 45 Light" pitchFamily="34" charset="0"/>
              </a:rPr>
              <a:t>by </a:t>
            </a:r>
            <a:r>
              <a:rPr lang="en-US" sz="2700" b="0" dirty="0" smtClean="0">
                <a:latin typeface="Frutiger LT Std 45 Light" pitchFamily="34" charset="0"/>
              </a:rPr>
              <a:t>Meg Licht</a:t>
            </a:r>
            <a:br>
              <a:rPr lang="en-US" sz="2700" b="0" dirty="0" smtClean="0">
                <a:latin typeface="Frutiger LT Std 45 Light" pitchFamily="34" charset="0"/>
              </a:rPr>
            </a:br>
            <a:r>
              <a:rPr lang="en-US" sz="2000" b="0" dirty="0" smtClean="0">
                <a:latin typeface="Frutiger LT Std 45 Light" pitchFamily="34" charset="0"/>
              </a:rPr>
              <a:t>Volunteer Services Program Manager at Ethos</a:t>
            </a:r>
            <a:r>
              <a:rPr lang="en-US" sz="2700" dirty="0" smtClean="0"/>
              <a:t/>
            </a:r>
            <a:br>
              <a:rPr lang="en-US" sz="2700" dirty="0" smtClean="0"/>
            </a:br>
            <a:endParaRPr lang="en-US" dirty="0"/>
          </a:p>
        </p:txBody>
      </p:sp>
    </p:spTree>
    <p:extLst>
      <p:ext uri="{BB962C8B-B14F-4D97-AF65-F5344CB8AC3E}">
        <p14:creationId xmlns:p14="http://schemas.microsoft.com/office/powerpoint/2010/main" val="2157189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14600"/>
            <a:ext cx="7086600" cy="1752600"/>
          </a:xfrm>
        </p:spPr>
        <p:txBody>
          <a:bodyPr>
            <a:normAutofit/>
          </a:bodyPr>
          <a:lstStyle/>
          <a:p>
            <a:r>
              <a:rPr lang="en-US" sz="6000" dirty="0" smtClean="0"/>
              <a:t>Sample Volunteers</a:t>
            </a:r>
            <a:endParaRPr lang="en-US" sz="6000" dirty="0"/>
          </a:p>
        </p:txBody>
      </p:sp>
      <p:sp>
        <p:nvSpPr>
          <p:cNvPr id="5" name="TextBox 4"/>
          <p:cNvSpPr txBox="1"/>
          <p:nvPr/>
        </p:nvSpPr>
        <p:spPr>
          <a:xfrm>
            <a:off x="574964" y="2362200"/>
            <a:ext cx="7349836" cy="584775"/>
          </a:xfrm>
          <a:prstGeom prst="rect">
            <a:avLst/>
          </a:prstGeom>
          <a:noFill/>
        </p:spPr>
        <p:txBody>
          <a:bodyPr wrap="square" rtlCol="0">
            <a:spAutoFit/>
          </a:bodyPr>
          <a:lstStyle/>
          <a:p>
            <a:r>
              <a:rPr lang="en-US" sz="3200" b="1" dirty="0" smtClean="0">
                <a:solidFill>
                  <a:srgbClr val="90005A"/>
                </a:solidFill>
              </a:rPr>
              <a:t>Small Group Activity – 10 minutes:</a:t>
            </a:r>
            <a:endParaRPr lang="en-US" sz="3200" b="1" dirty="0">
              <a:solidFill>
                <a:srgbClr val="90005A"/>
              </a:solidFill>
            </a:endParaRPr>
          </a:p>
        </p:txBody>
      </p:sp>
    </p:spTree>
    <p:extLst>
      <p:ext uri="{BB962C8B-B14F-4D97-AF65-F5344CB8AC3E}">
        <p14:creationId xmlns:p14="http://schemas.microsoft.com/office/powerpoint/2010/main" val="3920753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772400" cy="1362075"/>
          </a:xfrm>
        </p:spPr>
        <p:txBody>
          <a:bodyPr>
            <a:normAutofit fontScale="90000"/>
          </a:bodyPr>
          <a:lstStyle/>
          <a:p>
            <a:r>
              <a:rPr lang="en-US" dirty="0" smtClean="0"/>
              <a:t>Part Two:</a:t>
            </a:r>
            <a:br>
              <a:rPr lang="en-US" dirty="0" smtClean="0"/>
            </a:br>
            <a:r>
              <a:rPr lang="en-US" sz="4900" dirty="0" smtClean="0"/>
              <a:t>Community &amp; Agency Need</a:t>
            </a:r>
            <a:endParaRPr lang="en-US" sz="4900" dirty="0"/>
          </a:p>
        </p:txBody>
      </p:sp>
    </p:spTree>
    <p:extLst>
      <p:ext uri="{BB962C8B-B14F-4D97-AF65-F5344CB8AC3E}">
        <p14:creationId xmlns:p14="http://schemas.microsoft.com/office/powerpoint/2010/main" val="823341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Client Surveys</a:t>
            </a:r>
            <a:endParaRPr lang="en-US" dirty="0"/>
          </a:p>
        </p:txBody>
      </p:sp>
      <p:sp>
        <p:nvSpPr>
          <p:cNvPr id="4" name="Content Placeholder 3"/>
          <p:cNvSpPr>
            <a:spLocks noGrp="1"/>
          </p:cNvSpPr>
          <p:nvPr>
            <p:ph idx="1"/>
          </p:nvPr>
        </p:nvSpPr>
        <p:spPr/>
        <p:txBody>
          <a:bodyPr>
            <a:normAutofit lnSpcReduction="10000"/>
          </a:bodyPr>
          <a:lstStyle/>
          <a:p>
            <a:r>
              <a:rPr lang="en-US" dirty="0" smtClean="0"/>
              <a:t>Administered by other staff or volunteer – not by you!</a:t>
            </a:r>
          </a:p>
          <a:p>
            <a:endParaRPr lang="en-US" dirty="0"/>
          </a:p>
          <a:p>
            <a:r>
              <a:rPr lang="en-US" i="1" dirty="0" smtClean="0"/>
              <a:t>Comments for improvement that Ethos has acted on:</a:t>
            </a:r>
          </a:p>
          <a:p>
            <a:pPr lvl="1"/>
            <a:r>
              <a:rPr lang="en-US" dirty="0" smtClean="0"/>
              <a:t>Home Repair</a:t>
            </a:r>
          </a:p>
          <a:p>
            <a:pPr lvl="1"/>
            <a:r>
              <a:rPr lang="en-US" dirty="0" smtClean="0"/>
              <a:t>Medication reminders</a:t>
            </a:r>
          </a:p>
          <a:p>
            <a:pPr lvl="1"/>
            <a:r>
              <a:rPr lang="en-US" dirty="0" smtClean="0"/>
              <a:t>More accessibility in being able to connect volunteers</a:t>
            </a:r>
            <a:endParaRPr lang="en-US" dirty="0"/>
          </a:p>
        </p:txBody>
      </p:sp>
    </p:spTree>
    <p:extLst>
      <p:ext uri="{BB962C8B-B14F-4D97-AF65-F5344CB8AC3E}">
        <p14:creationId xmlns:p14="http://schemas.microsoft.com/office/powerpoint/2010/main" val="3732302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Volunteer Feedback</a:t>
            </a:r>
            <a:endParaRPr lang="en-US" dirty="0"/>
          </a:p>
        </p:txBody>
      </p:sp>
      <p:sp>
        <p:nvSpPr>
          <p:cNvPr id="4" name="Content Placeholder 3"/>
          <p:cNvSpPr>
            <a:spLocks noGrp="1"/>
          </p:cNvSpPr>
          <p:nvPr>
            <p:ph idx="1"/>
          </p:nvPr>
        </p:nvSpPr>
        <p:spPr/>
        <p:txBody>
          <a:bodyPr>
            <a:normAutofit/>
          </a:bodyPr>
          <a:lstStyle/>
          <a:p>
            <a:r>
              <a:rPr lang="en-US" sz="3600" dirty="0" smtClean="0"/>
              <a:t>Constantly evaluate your programs!</a:t>
            </a:r>
          </a:p>
          <a:p>
            <a:r>
              <a:rPr lang="en-US" sz="3600" dirty="0" smtClean="0"/>
              <a:t>Be clear in orientation about how to provide feedback</a:t>
            </a:r>
          </a:p>
          <a:p>
            <a:r>
              <a:rPr lang="en-US" sz="3600" u="sng" dirty="0" smtClean="0"/>
              <a:t>Be accessible!</a:t>
            </a:r>
          </a:p>
          <a:p>
            <a:r>
              <a:rPr lang="en-US" sz="3600" dirty="0" smtClean="0"/>
              <a:t>Keep lines of communication open</a:t>
            </a:r>
          </a:p>
          <a:p>
            <a:r>
              <a:rPr lang="en-US" sz="3600" dirty="0" smtClean="0"/>
              <a:t>Be sure volunteers feel heard</a:t>
            </a:r>
          </a:p>
          <a:p>
            <a:endParaRPr lang="en-US" dirty="0" smtClean="0"/>
          </a:p>
          <a:p>
            <a:endParaRPr lang="en-US" dirty="0" smtClean="0"/>
          </a:p>
          <a:p>
            <a:endParaRPr lang="en-US" dirty="0"/>
          </a:p>
        </p:txBody>
      </p:sp>
    </p:spTree>
    <p:extLst>
      <p:ext uri="{BB962C8B-B14F-4D97-AF65-F5344CB8AC3E}">
        <p14:creationId xmlns:p14="http://schemas.microsoft.com/office/powerpoint/2010/main" val="3385252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“Spin Off” Programs </a:t>
            </a:r>
            <a:endParaRPr lang="en-US" dirty="0"/>
          </a:p>
        </p:txBody>
      </p:sp>
      <p:sp>
        <p:nvSpPr>
          <p:cNvPr id="4" name="Content Placeholder 3"/>
          <p:cNvSpPr>
            <a:spLocks noGrp="1"/>
          </p:cNvSpPr>
          <p:nvPr>
            <p:ph idx="1"/>
          </p:nvPr>
        </p:nvSpPr>
        <p:spPr/>
        <p:txBody>
          <a:bodyPr/>
          <a:lstStyle/>
          <a:p>
            <a:r>
              <a:rPr lang="en-US" dirty="0" smtClean="0"/>
              <a:t>Consider feedback on existing programs, from both clients, current volunteers, and staff</a:t>
            </a:r>
          </a:p>
          <a:p>
            <a:pPr lvl="1"/>
            <a:r>
              <a:rPr lang="en-US" dirty="0" smtClean="0"/>
              <a:t>Could materials be created/updated for a current program?</a:t>
            </a:r>
          </a:p>
          <a:p>
            <a:pPr lvl="1"/>
            <a:r>
              <a:rPr lang="en-US" dirty="0" smtClean="0"/>
              <a:t>Could a current program benefit from a new structure/location/setting?</a:t>
            </a:r>
          </a:p>
          <a:p>
            <a:pPr lvl="1"/>
            <a:r>
              <a:rPr lang="en-US" dirty="0" smtClean="0"/>
              <a:t>Is a current program looking to reach out to additional clients/a new demographic?</a:t>
            </a:r>
          </a:p>
          <a:p>
            <a:pPr lvl="1"/>
            <a:endParaRPr lang="en-US" dirty="0" smtClean="0"/>
          </a:p>
        </p:txBody>
      </p:sp>
    </p:spTree>
    <p:extLst>
      <p:ext uri="{BB962C8B-B14F-4D97-AF65-F5344CB8AC3E}">
        <p14:creationId xmlns:p14="http://schemas.microsoft.com/office/powerpoint/2010/main" val="3597445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“Spin Off” Programs - Examples </a:t>
            </a:r>
            <a:endParaRPr lang="en-US" dirty="0"/>
          </a:p>
        </p:txBody>
      </p:sp>
      <p:sp>
        <p:nvSpPr>
          <p:cNvPr id="4" name="Content Placeholder 3"/>
          <p:cNvSpPr>
            <a:spLocks noGrp="1"/>
          </p:cNvSpPr>
          <p:nvPr>
            <p:ph idx="1"/>
          </p:nvPr>
        </p:nvSpPr>
        <p:spPr/>
        <p:txBody>
          <a:bodyPr>
            <a:normAutofit fontScale="70000" lnSpcReduction="20000"/>
          </a:bodyPr>
          <a:lstStyle/>
          <a:p>
            <a:pPr marL="0" indent="0">
              <a:buNone/>
            </a:pPr>
            <a:r>
              <a:rPr lang="en-US" sz="2800" u="sng" dirty="0" smtClean="0"/>
              <a:t>Materials:</a:t>
            </a:r>
          </a:p>
          <a:p>
            <a:r>
              <a:rPr lang="en-US" sz="2800" dirty="0" smtClean="0"/>
              <a:t>Training manuals</a:t>
            </a:r>
          </a:p>
          <a:p>
            <a:r>
              <a:rPr lang="en-US" sz="2800" dirty="0" smtClean="0"/>
              <a:t>In office-system updates</a:t>
            </a:r>
          </a:p>
          <a:p>
            <a:pPr marL="0" indent="0">
              <a:buNone/>
            </a:pPr>
            <a:endParaRPr lang="en-US" sz="2800" dirty="0" smtClean="0"/>
          </a:p>
          <a:p>
            <a:pPr marL="57150" indent="0">
              <a:buNone/>
            </a:pPr>
            <a:r>
              <a:rPr lang="en-US" sz="2800" u="sng" dirty="0" smtClean="0"/>
              <a:t>New structure/location/setting:</a:t>
            </a:r>
          </a:p>
          <a:p>
            <a:pPr marL="514350" indent="-457200"/>
            <a:r>
              <a:rPr lang="en-US" sz="2800" dirty="0" smtClean="0"/>
              <a:t>In-home vs. central location</a:t>
            </a:r>
          </a:p>
          <a:p>
            <a:pPr marL="514350" indent="-457200"/>
            <a:r>
              <a:rPr lang="en-US" sz="2800" dirty="0" smtClean="0"/>
              <a:t>One-on-one vs. group program</a:t>
            </a:r>
          </a:p>
          <a:p>
            <a:pPr marL="514350" indent="-457200"/>
            <a:r>
              <a:rPr lang="en-US" sz="2800" dirty="0" smtClean="0"/>
              <a:t>Short term vs. ongoing program</a:t>
            </a:r>
          </a:p>
          <a:p>
            <a:pPr marL="514350" indent="-457200"/>
            <a:endParaRPr lang="en-US" sz="2800" dirty="0" smtClean="0"/>
          </a:p>
          <a:p>
            <a:pPr marL="57150" indent="0">
              <a:buNone/>
            </a:pPr>
            <a:r>
              <a:rPr lang="en-US" sz="2800" u="sng" dirty="0" smtClean="0"/>
              <a:t>Additional clients/a new demographic?</a:t>
            </a:r>
          </a:p>
          <a:p>
            <a:pPr marL="514350" indent="-457200"/>
            <a:r>
              <a:rPr lang="en-US" sz="2800" dirty="0" smtClean="0"/>
              <a:t>Utilize language-skills</a:t>
            </a:r>
          </a:p>
          <a:p>
            <a:pPr marL="514350" indent="-457200"/>
            <a:r>
              <a:rPr lang="en-US" sz="2800" dirty="0" smtClean="0"/>
              <a:t>Creation of outreach materials</a:t>
            </a:r>
          </a:p>
          <a:p>
            <a:pPr marL="514350" indent="-457200"/>
            <a:r>
              <a:rPr lang="en-US" sz="2800" dirty="0" err="1" smtClean="0"/>
              <a:t>Flyering</a:t>
            </a:r>
            <a:endParaRPr lang="en-US" sz="2800" dirty="0" smtClean="0"/>
          </a:p>
          <a:p>
            <a:pPr marL="514350" indent="-457200"/>
            <a:r>
              <a:rPr lang="en-US" sz="2800" dirty="0" smtClean="0"/>
              <a:t>Research!</a:t>
            </a:r>
          </a:p>
          <a:p>
            <a:pPr marL="514350" indent="-457200"/>
            <a:endParaRPr lang="en-US" dirty="0" smtClean="0"/>
          </a:p>
          <a:p>
            <a:pPr lvl="1"/>
            <a:endParaRPr lang="en-US" dirty="0" smtClean="0"/>
          </a:p>
        </p:txBody>
      </p:sp>
    </p:spTree>
    <p:extLst>
      <p:ext uri="{BB962C8B-B14F-4D97-AF65-F5344CB8AC3E}">
        <p14:creationId xmlns:p14="http://schemas.microsoft.com/office/powerpoint/2010/main" val="3990131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“Listening Between the Lines”</a:t>
            </a:r>
            <a:endParaRPr lang="en-US" dirty="0"/>
          </a:p>
        </p:txBody>
      </p:sp>
      <p:sp>
        <p:nvSpPr>
          <p:cNvPr id="4" name="Content Placeholder 3"/>
          <p:cNvSpPr>
            <a:spLocks noGrp="1"/>
          </p:cNvSpPr>
          <p:nvPr>
            <p:ph idx="1"/>
          </p:nvPr>
        </p:nvSpPr>
        <p:spPr/>
        <p:txBody>
          <a:bodyPr/>
          <a:lstStyle/>
          <a:p>
            <a:r>
              <a:rPr lang="en-US" sz="3600" dirty="0" smtClean="0"/>
              <a:t>Make yourself available around your agency – strike up conversations with co-workers!</a:t>
            </a:r>
          </a:p>
          <a:p>
            <a:r>
              <a:rPr lang="en-US" sz="3600" dirty="0" smtClean="0"/>
              <a:t>Keep your “ears open” for staff needs!</a:t>
            </a:r>
          </a:p>
          <a:p>
            <a:r>
              <a:rPr lang="en-US" sz="3600" dirty="0" smtClean="0"/>
              <a:t>Formal or informal staff surveys </a:t>
            </a:r>
          </a:p>
          <a:p>
            <a:r>
              <a:rPr lang="en-US" sz="3600" dirty="0" smtClean="0"/>
              <a:t>Keep a </a:t>
            </a:r>
            <a:r>
              <a:rPr lang="en-US" sz="3600" i="1" dirty="0" smtClean="0"/>
              <a:t>running list </a:t>
            </a:r>
            <a:r>
              <a:rPr lang="en-US" sz="3600" dirty="0" smtClean="0"/>
              <a:t>of possible needs</a:t>
            </a:r>
          </a:p>
          <a:p>
            <a:pPr marL="457200" lvl="1" indent="0">
              <a:buNone/>
            </a:pPr>
            <a:endParaRPr lang="en-US" dirty="0" smtClean="0"/>
          </a:p>
          <a:p>
            <a:endParaRPr lang="en-US" dirty="0"/>
          </a:p>
        </p:txBody>
      </p:sp>
    </p:spTree>
    <p:extLst>
      <p:ext uri="{BB962C8B-B14F-4D97-AF65-F5344CB8AC3E}">
        <p14:creationId xmlns:p14="http://schemas.microsoft.com/office/powerpoint/2010/main" val="3652052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Formal Staff Surveys- Examples </a:t>
            </a:r>
            <a:endParaRPr lang="en-US" dirty="0"/>
          </a:p>
        </p:txBody>
      </p:sp>
      <p:sp>
        <p:nvSpPr>
          <p:cNvPr id="4" name="Content Placeholder 3"/>
          <p:cNvSpPr>
            <a:spLocks noGrp="1"/>
          </p:cNvSpPr>
          <p:nvPr>
            <p:ph idx="1"/>
          </p:nvPr>
        </p:nvSpPr>
        <p:spPr/>
        <p:txBody>
          <a:bodyPr>
            <a:normAutofit lnSpcReduction="10000"/>
          </a:bodyPr>
          <a:lstStyle/>
          <a:p>
            <a:pPr lvl="1"/>
            <a:r>
              <a:rPr lang="en-US" sz="3200" dirty="0" smtClean="0"/>
              <a:t>Could a volunteer help to support your administrative work in the office? How?</a:t>
            </a:r>
          </a:p>
          <a:p>
            <a:pPr lvl="1"/>
            <a:r>
              <a:rPr lang="en-US" sz="3200" dirty="0" smtClean="0"/>
              <a:t>Is your program starting any new initiatives in the near future?</a:t>
            </a:r>
          </a:p>
          <a:p>
            <a:pPr lvl="1"/>
            <a:r>
              <a:rPr lang="en-US" sz="3200" dirty="0" smtClean="0"/>
              <a:t>Do you feel short-staffed? Is there a project we could transfer to an intern or volunteer?</a:t>
            </a:r>
          </a:p>
          <a:p>
            <a:pPr lvl="1"/>
            <a:r>
              <a:rPr lang="en-US" sz="3200" dirty="0" smtClean="0"/>
              <a:t>Have you seen any new/unmet needs among your clients?</a:t>
            </a:r>
          </a:p>
          <a:p>
            <a:pPr lvl="1"/>
            <a:endParaRPr lang="en-US" dirty="0" smtClean="0"/>
          </a:p>
          <a:p>
            <a:pPr lvl="1"/>
            <a:endParaRPr lang="en-US" dirty="0" smtClean="0"/>
          </a:p>
          <a:p>
            <a:pPr marL="914400" lvl="1" indent="-457200"/>
            <a:endParaRPr lang="en-US" dirty="0" smtClean="0"/>
          </a:p>
          <a:p>
            <a:pPr marL="514350" indent="-457200"/>
            <a:endParaRPr lang="en-US" dirty="0" smtClean="0"/>
          </a:p>
          <a:p>
            <a:pPr lvl="1"/>
            <a:endParaRPr lang="en-US" dirty="0" smtClean="0"/>
          </a:p>
        </p:txBody>
      </p:sp>
    </p:spTree>
    <p:extLst>
      <p:ext uri="{BB962C8B-B14F-4D97-AF65-F5344CB8AC3E}">
        <p14:creationId xmlns:p14="http://schemas.microsoft.com/office/powerpoint/2010/main" val="1263726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Know Your Agency</a:t>
            </a:r>
            <a:endParaRPr lang="en-US" dirty="0"/>
          </a:p>
        </p:txBody>
      </p:sp>
      <p:sp>
        <p:nvSpPr>
          <p:cNvPr id="4" name="Content Placeholder 3"/>
          <p:cNvSpPr>
            <a:spLocks noGrp="1"/>
          </p:cNvSpPr>
          <p:nvPr>
            <p:ph idx="1"/>
          </p:nvPr>
        </p:nvSpPr>
        <p:spPr/>
        <p:txBody>
          <a:bodyPr>
            <a:normAutofit/>
          </a:bodyPr>
          <a:lstStyle/>
          <a:p>
            <a:pPr lvl="1"/>
            <a:r>
              <a:rPr lang="en-US" sz="3600" dirty="0" smtClean="0"/>
              <a:t>What are your agency’s priorities and what </a:t>
            </a:r>
            <a:r>
              <a:rPr lang="en-US" sz="3600" dirty="0" smtClean="0"/>
              <a:t>is </a:t>
            </a:r>
            <a:r>
              <a:rPr lang="en-US" sz="3600" dirty="0" smtClean="0"/>
              <a:t>your agency’s mission?</a:t>
            </a:r>
          </a:p>
          <a:p>
            <a:pPr lvl="1"/>
            <a:r>
              <a:rPr lang="en-US" sz="3600" dirty="0" smtClean="0"/>
              <a:t>Anticipate changes to priorities</a:t>
            </a:r>
          </a:p>
          <a:p>
            <a:pPr lvl="1"/>
            <a:r>
              <a:rPr lang="en-US" sz="3600" dirty="0" smtClean="0"/>
              <a:t>Be prepared for new initiatives </a:t>
            </a:r>
          </a:p>
          <a:p>
            <a:pPr lvl="1"/>
            <a:endParaRPr lang="en-US" dirty="0" smtClean="0"/>
          </a:p>
          <a:p>
            <a:pPr lvl="1"/>
            <a:endParaRPr lang="en-US" dirty="0" smtClean="0"/>
          </a:p>
          <a:p>
            <a:pPr marL="914400" lvl="1" indent="-457200"/>
            <a:endParaRPr lang="en-US" dirty="0" smtClean="0"/>
          </a:p>
          <a:p>
            <a:pPr marL="514350" indent="-457200"/>
            <a:endParaRPr lang="en-US" dirty="0" smtClean="0"/>
          </a:p>
          <a:p>
            <a:pPr lvl="1"/>
            <a:endParaRPr lang="en-US" dirty="0" smtClean="0"/>
          </a:p>
        </p:txBody>
      </p:sp>
    </p:spTree>
    <p:extLst>
      <p:ext uri="{BB962C8B-B14F-4D97-AF65-F5344CB8AC3E}">
        <p14:creationId xmlns:p14="http://schemas.microsoft.com/office/powerpoint/2010/main" val="1132246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Community Needs</a:t>
            </a:r>
            <a:endParaRPr lang="en-US" dirty="0"/>
          </a:p>
        </p:txBody>
      </p:sp>
      <p:sp>
        <p:nvSpPr>
          <p:cNvPr id="4" name="Content Placeholder 3"/>
          <p:cNvSpPr>
            <a:spLocks noGrp="1"/>
          </p:cNvSpPr>
          <p:nvPr>
            <p:ph idx="1"/>
          </p:nvPr>
        </p:nvSpPr>
        <p:spPr/>
        <p:txBody>
          <a:bodyPr>
            <a:normAutofit fontScale="92500"/>
          </a:bodyPr>
          <a:lstStyle/>
          <a:p>
            <a:pPr marL="457200" lvl="1" indent="0">
              <a:buNone/>
            </a:pPr>
            <a:r>
              <a:rPr lang="en-US" b="1" i="1" dirty="0" smtClean="0"/>
              <a:t>Think outside of your agency, too! </a:t>
            </a:r>
          </a:p>
          <a:p>
            <a:pPr lvl="1"/>
            <a:r>
              <a:rPr lang="en-US" dirty="0" smtClean="0"/>
              <a:t>Listen to clients talk about their lives outside of their affiliation with your agency.  Is there a need that you can meet with a volunteer or group?</a:t>
            </a:r>
          </a:p>
          <a:p>
            <a:pPr lvl="1"/>
            <a:r>
              <a:rPr lang="en-US" dirty="0" smtClean="0"/>
              <a:t>Stay current! Follow news pieces and current research relevant to your community or your clients. </a:t>
            </a:r>
          </a:p>
          <a:p>
            <a:pPr lvl="1"/>
            <a:r>
              <a:rPr lang="en-US" dirty="0" smtClean="0"/>
              <a:t>Might this volunteer be a great fit for another agency that you know of?  Share information and make referrals!</a:t>
            </a:r>
          </a:p>
          <a:p>
            <a:pPr marL="457200" lvl="1" indent="0">
              <a:buNone/>
            </a:pPr>
            <a:endParaRPr lang="en-US" dirty="0" smtClean="0"/>
          </a:p>
          <a:p>
            <a:pPr marL="914400" lvl="1" indent="-457200"/>
            <a:endParaRPr lang="en-US" dirty="0" smtClean="0"/>
          </a:p>
          <a:p>
            <a:pPr marL="514350" indent="-457200"/>
            <a:endParaRPr lang="en-US" dirty="0" smtClean="0"/>
          </a:p>
          <a:p>
            <a:pPr lvl="1"/>
            <a:endParaRPr lang="en-US" dirty="0" smtClean="0"/>
          </a:p>
        </p:txBody>
      </p:sp>
    </p:spTree>
    <p:extLst>
      <p:ext uri="{BB962C8B-B14F-4D97-AF65-F5344CB8AC3E}">
        <p14:creationId xmlns:p14="http://schemas.microsoft.com/office/powerpoint/2010/main" val="3054690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1945" y="1066800"/>
            <a:ext cx="8229600" cy="1143000"/>
          </a:xfrm>
        </p:spPr>
        <p:txBody>
          <a:bodyPr>
            <a:normAutofit fontScale="90000"/>
          </a:bodyPr>
          <a:lstStyle/>
          <a:p>
            <a:r>
              <a:rPr lang="en-US" sz="4900" dirty="0" smtClean="0"/>
              <a:t>SAY YES!</a:t>
            </a:r>
            <a:r>
              <a:rPr lang="en-US" dirty="0" smtClean="0"/>
              <a:t/>
            </a:r>
            <a:br>
              <a:rPr lang="en-US" dirty="0" smtClean="0"/>
            </a:br>
            <a:r>
              <a:rPr lang="en-US" sz="3600" dirty="0" smtClean="0"/>
              <a:t>Creatively Matching Volunteer Interest &amp; Skills with Community &amp; Agency Need</a:t>
            </a:r>
            <a:endParaRPr lang="en-US" sz="3600" dirty="0"/>
          </a:p>
        </p:txBody>
      </p:sp>
      <p:sp>
        <p:nvSpPr>
          <p:cNvPr id="2" name="TextBox 1"/>
          <p:cNvSpPr txBox="1"/>
          <p:nvPr/>
        </p:nvSpPr>
        <p:spPr>
          <a:xfrm>
            <a:off x="677718" y="2514600"/>
            <a:ext cx="7848600" cy="3016210"/>
          </a:xfrm>
          <a:prstGeom prst="rect">
            <a:avLst/>
          </a:prstGeom>
          <a:noFill/>
        </p:spPr>
        <p:txBody>
          <a:bodyPr wrap="square" rtlCol="0">
            <a:spAutoFit/>
          </a:bodyPr>
          <a:lstStyle/>
          <a:p>
            <a:r>
              <a:rPr lang="en-US" sz="2800" b="1" i="1" dirty="0">
                <a:latin typeface="Calibri"/>
                <a:ea typeface="Times New Roman"/>
                <a:cs typeface="Arial"/>
              </a:rPr>
              <a:t>Maximize the impact of volunteer interest!  </a:t>
            </a:r>
            <a:endParaRPr lang="en-US" sz="2800" b="1" i="1" dirty="0" smtClean="0">
              <a:latin typeface="Calibri"/>
              <a:ea typeface="Times New Roman"/>
              <a:cs typeface="Arial"/>
            </a:endParaRPr>
          </a:p>
          <a:p>
            <a:endParaRPr lang="en-US" sz="2800" i="1" dirty="0">
              <a:latin typeface="Calibri"/>
              <a:ea typeface="Times New Roman"/>
              <a:cs typeface="Arial"/>
            </a:endParaRPr>
          </a:p>
          <a:p>
            <a:r>
              <a:rPr lang="en-US" sz="2800" i="1" dirty="0" smtClean="0">
                <a:latin typeface="Calibri"/>
                <a:ea typeface="Times New Roman"/>
                <a:cs typeface="Arial"/>
              </a:rPr>
              <a:t>Learn </a:t>
            </a:r>
            <a:r>
              <a:rPr lang="en-US" sz="2800" i="1" dirty="0">
                <a:latin typeface="Calibri"/>
                <a:ea typeface="Times New Roman"/>
                <a:cs typeface="Arial"/>
              </a:rPr>
              <a:t>to think outside of the box in matching volunteers and volunteer groups with roles in your agency, especially those who may not be a perfect fit for your agency’s set volunteer positions.  </a:t>
            </a:r>
            <a:endParaRPr lang="en-US" sz="2800" i="1" dirty="0" smtClean="0">
              <a:latin typeface="Calibri"/>
              <a:ea typeface="Times New Roman"/>
              <a:cs typeface="Arial"/>
            </a:endParaRPr>
          </a:p>
          <a:p>
            <a:endParaRPr lang="en-US" sz="2200" i="1" dirty="0">
              <a:latin typeface="Calibri"/>
              <a:ea typeface="Times New Roman"/>
              <a:cs typeface="Arial"/>
            </a:endParaRPr>
          </a:p>
        </p:txBody>
      </p:sp>
    </p:spTree>
    <p:extLst>
      <p:ext uri="{BB962C8B-B14F-4D97-AF65-F5344CB8AC3E}">
        <p14:creationId xmlns:p14="http://schemas.microsoft.com/office/powerpoint/2010/main" val="3997132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14600"/>
            <a:ext cx="8001000" cy="1752600"/>
          </a:xfrm>
        </p:spPr>
        <p:txBody>
          <a:bodyPr>
            <a:normAutofit fontScale="90000"/>
          </a:bodyPr>
          <a:lstStyle/>
          <a:p>
            <a:r>
              <a:rPr lang="en-US" sz="6000" dirty="0" smtClean="0"/>
              <a:t>Brainstorm &amp; Discuss!</a:t>
            </a:r>
            <a:endParaRPr lang="en-US" sz="6000" dirty="0"/>
          </a:p>
        </p:txBody>
      </p:sp>
      <p:sp>
        <p:nvSpPr>
          <p:cNvPr id="5" name="TextBox 4"/>
          <p:cNvSpPr txBox="1"/>
          <p:nvPr/>
        </p:nvSpPr>
        <p:spPr>
          <a:xfrm>
            <a:off x="457200" y="2362200"/>
            <a:ext cx="5791200" cy="584775"/>
          </a:xfrm>
          <a:prstGeom prst="rect">
            <a:avLst/>
          </a:prstGeom>
          <a:noFill/>
        </p:spPr>
        <p:txBody>
          <a:bodyPr wrap="square" rtlCol="0">
            <a:spAutoFit/>
          </a:bodyPr>
          <a:lstStyle/>
          <a:p>
            <a:r>
              <a:rPr lang="en-US" sz="3200" b="1" dirty="0" smtClean="0">
                <a:solidFill>
                  <a:srgbClr val="90005A"/>
                </a:solidFill>
              </a:rPr>
              <a:t>Group </a:t>
            </a:r>
            <a:r>
              <a:rPr lang="en-US" sz="3200" b="1" dirty="0" smtClean="0">
                <a:solidFill>
                  <a:srgbClr val="90005A"/>
                </a:solidFill>
              </a:rPr>
              <a:t>Activity:</a:t>
            </a:r>
            <a:endParaRPr lang="en-US" sz="3200" b="1" dirty="0">
              <a:solidFill>
                <a:srgbClr val="90005A"/>
              </a:solidFill>
            </a:endParaRPr>
          </a:p>
        </p:txBody>
      </p:sp>
    </p:spTree>
    <p:extLst>
      <p:ext uri="{BB962C8B-B14F-4D97-AF65-F5344CB8AC3E}">
        <p14:creationId xmlns:p14="http://schemas.microsoft.com/office/powerpoint/2010/main" val="2709715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772400" cy="1362075"/>
          </a:xfrm>
        </p:spPr>
        <p:txBody>
          <a:bodyPr>
            <a:normAutofit fontScale="90000"/>
          </a:bodyPr>
          <a:lstStyle/>
          <a:p>
            <a:r>
              <a:rPr lang="en-US" dirty="0" smtClean="0"/>
              <a:t>Part Three:</a:t>
            </a:r>
            <a:br>
              <a:rPr lang="en-US" dirty="0" smtClean="0"/>
            </a:br>
            <a:r>
              <a:rPr lang="en-US" sz="4900" dirty="0" smtClean="0"/>
              <a:t>Putting it all Together with Case Studies</a:t>
            </a:r>
            <a:endParaRPr lang="en-US" sz="4900" dirty="0"/>
          </a:p>
        </p:txBody>
      </p:sp>
    </p:spTree>
    <p:extLst>
      <p:ext uri="{BB962C8B-B14F-4D97-AF65-F5344CB8AC3E}">
        <p14:creationId xmlns:p14="http://schemas.microsoft.com/office/powerpoint/2010/main" val="2033753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In-Home Computer Training Program</a:t>
            </a:r>
            <a:endParaRPr lang="en-US" dirty="0"/>
          </a:p>
        </p:txBody>
      </p:sp>
      <p:sp>
        <p:nvSpPr>
          <p:cNvPr id="4" name="Content Placeholder 3"/>
          <p:cNvSpPr>
            <a:spLocks noGrp="1"/>
          </p:cNvSpPr>
          <p:nvPr>
            <p:ph idx="1"/>
          </p:nvPr>
        </p:nvSpPr>
        <p:spPr>
          <a:xfrm>
            <a:off x="457200" y="1219200"/>
            <a:ext cx="8229600" cy="4906963"/>
          </a:xfrm>
        </p:spPr>
        <p:txBody>
          <a:bodyPr>
            <a:normAutofit fontScale="47500" lnSpcReduction="20000"/>
          </a:bodyPr>
          <a:lstStyle/>
          <a:p>
            <a:pPr marL="0" lvl="3" indent="0">
              <a:buNone/>
            </a:pPr>
            <a:endParaRPr lang="en-US" sz="3400" dirty="0"/>
          </a:p>
          <a:p>
            <a:pPr marL="0" lvl="3" indent="0">
              <a:buNone/>
            </a:pPr>
            <a:r>
              <a:rPr lang="en-US" sz="5900" b="1" dirty="0" smtClean="0"/>
              <a:t>CHALLENGES:</a:t>
            </a:r>
          </a:p>
          <a:p>
            <a:pPr marL="0" lvl="3" indent="0">
              <a:buNone/>
            </a:pPr>
            <a:endParaRPr lang="en-US" sz="4200" b="1" dirty="0" smtClean="0"/>
          </a:p>
          <a:p>
            <a:pPr marL="342900" lvl="3" indent="-342900"/>
            <a:r>
              <a:rPr lang="en-US" sz="5900" dirty="0" smtClean="0">
                <a:solidFill>
                  <a:prstClr val="black"/>
                </a:solidFill>
              </a:rPr>
              <a:t>While </a:t>
            </a:r>
            <a:r>
              <a:rPr lang="en-US" sz="5900" dirty="0">
                <a:solidFill>
                  <a:prstClr val="black"/>
                </a:solidFill>
              </a:rPr>
              <a:t>Ethos offers group computer classes to local seniors, </a:t>
            </a:r>
            <a:r>
              <a:rPr lang="en-US" sz="5900" b="1" dirty="0" smtClean="0">
                <a:solidFill>
                  <a:prstClr val="black"/>
                </a:solidFill>
              </a:rPr>
              <a:t>participants </a:t>
            </a:r>
            <a:r>
              <a:rPr lang="en-US" sz="5900" b="1" dirty="0">
                <a:solidFill>
                  <a:prstClr val="black"/>
                </a:solidFill>
              </a:rPr>
              <a:t>wanted help using their </a:t>
            </a:r>
            <a:r>
              <a:rPr lang="en-US" sz="5900" b="1" i="1" dirty="0">
                <a:solidFill>
                  <a:prstClr val="black"/>
                </a:solidFill>
              </a:rPr>
              <a:t>own </a:t>
            </a:r>
            <a:r>
              <a:rPr lang="en-US" sz="5900" b="1" dirty="0">
                <a:solidFill>
                  <a:prstClr val="black"/>
                </a:solidFill>
              </a:rPr>
              <a:t>computers. </a:t>
            </a:r>
            <a:endParaRPr lang="en-US" sz="5900" b="1" dirty="0" smtClean="0">
              <a:solidFill>
                <a:prstClr val="black"/>
              </a:solidFill>
            </a:endParaRPr>
          </a:p>
          <a:p>
            <a:pPr marL="342900" lvl="3" indent="-342900"/>
            <a:endParaRPr lang="en-US" sz="5900" dirty="0">
              <a:solidFill>
                <a:prstClr val="black"/>
              </a:solidFill>
            </a:endParaRPr>
          </a:p>
          <a:p>
            <a:pPr marL="342900" lvl="3" indent="-342900"/>
            <a:r>
              <a:rPr lang="en-US" sz="5900" dirty="0" smtClean="0">
                <a:solidFill>
                  <a:prstClr val="black"/>
                </a:solidFill>
              </a:rPr>
              <a:t>Many </a:t>
            </a:r>
            <a:r>
              <a:rPr lang="en-US" sz="5900" dirty="0">
                <a:solidFill>
                  <a:prstClr val="black"/>
                </a:solidFill>
              </a:rPr>
              <a:t>volunteers </a:t>
            </a:r>
            <a:r>
              <a:rPr lang="en-US" sz="5900" dirty="0" smtClean="0">
                <a:solidFill>
                  <a:prstClr val="black"/>
                </a:solidFill>
              </a:rPr>
              <a:t>want a </a:t>
            </a:r>
            <a:r>
              <a:rPr lang="en-US" sz="5900" b="1" dirty="0" smtClean="0">
                <a:solidFill>
                  <a:prstClr val="black"/>
                </a:solidFill>
              </a:rPr>
              <a:t>short </a:t>
            </a:r>
            <a:r>
              <a:rPr lang="en-US" sz="5900" b="1" dirty="0">
                <a:solidFill>
                  <a:prstClr val="black"/>
                </a:solidFill>
              </a:rPr>
              <a:t>term </a:t>
            </a:r>
            <a:r>
              <a:rPr lang="en-US" sz="5900" b="1" dirty="0" smtClean="0">
                <a:solidFill>
                  <a:prstClr val="black"/>
                </a:solidFill>
              </a:rPr>
              <a:t>role</a:t>
            </a:r>
            <a:r>
              <a:rPr lang="en-US" sz="5900" dirty="0" smtClean="0">
                <a:solidFill>
                  <a:prstClr val="black"/>
                </a:solidFill>
              </a:rPr>
              <a:t> (cannot </a:t>
            </a:r>
            <a:r>
              <a:rPr lang="en-US" sz="5900" dirty="0">
                <a:solidFill>
                  <a:prstClr val="black"/>
                </a:solidFill>
              </a:rPr>
              <a:t>commit to serving for 6 months or </a:t>
            </a:r>
            <a:r>
              <a:rPr lang="en-US" sz="5900" dirty="0" smtClean="0">
                <a:solidFill>
                  <a:prstClr val="black"/>
                </a:solidFill>
              </a:rPr>
              <a:t>more)</a:t>
            </a:r>
          </a:p>
          <a:p>
            <a:pPr marL="0" lvl="3" indent="0">
              <a:buNone/>
            </a:pPr>
            <a:endParaRPr lang="en-US" sz="5900" dirty="0">
              <a:solidFill>
                <a:prstClr val="black"/>
              </a:solidFill>
            </a:endParaRPr>
          </a:p>
          <a:p>
            <a:pPr marL="342900" lvl="3" indent="-342900"/>
            <a:r>
              <a:rPr lang="en-US" sz="5900" dirty="0" smtClean="0">
                <a:solidFill>
                  <a:prstClr val="black"/>
                </a:solidFill>
              </a:rPr>
              <a:t>Many </a:t>
            </a:r>
            <a:r>
              <a:rPr lang="en-US" sz="5900" dirty="0">
                <a:solidFill>
                  <a:prstClr val="black"/>
                </a:solidFill>
              </a:rPr>
              <a:t>volunteers </a:t>
            </a:r>
            <a:r>
              <a:rPr lang="en-US" sz="5900" dirty="0" smtClean="0">
                <a:solidFill>
                  <a:prstClr val="black"/>
                </a:solidFill>
              </a:rPr>
              <a:t>are eager </a:t>
            </a:r>
            <a:r>
              <a:rPr lang="en-US" sz="5900" dirty="0">
                <a:solidFill>
                  <a:prstClr val="black"/>
                </a:solidFill>
              </a:rPr>
              <a:t>to </a:t>
            </a:r>
            <a:r>
              <a:rPr lang="en-US" sz="5900" b="1" dirty="0">
                <a:solidFill>
                  <a:prstClr val="black"/>
                </a:solidFill>
              </a:rPr>
              <a:t>use their technological skills </a:t>
            </a:r>
            <a:r>
              <a:rPr lang="en-US" sz="5900" dirty="0">
                <a:solidFill>
                  <a:prstClr val="black"/>
                </a:solidFill>
              </a:rPr>
              <a:t>to help others.  </a:t>
            </a:r>
          </a:p>
          <a:p>
            <a:pPr marL="0" lvl="3" indent="0">
              <a:buNone/>
            </a:pPr>
            <a:r>
              <a:rPr lang="en-US" sz="2800" dirty="0" smtClean="0"/>
              <a:t/>
            </a:r>
            <a:br>
              <a:rPr lang="en-US" sz="2800" dirty="0" smtClean="0"/>
            </a:br>
            <a:endParaRPr lang="en-US" dirty="0"/>
          </a:p>
        </p:txBody>
      </p:sp>
    </p:spTree>
    <p:extLst>
      <p:ext uri="{BB962C8B-B14F-4D97-AF65-F5344CB8AC3E}">
        <p14:creationId xmlns:p14="http://schemas.microsoft.com/office/powerpoint/2010/main" val="77863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In-Home Computer Training Program</a:t>
            </a:r>
            <a:endParaRPr lang="en-US" dirty="0"/>
          </a:p>
        </p:txBody>
      </p:sp>
      <p:sp>
        <p:nvSpPr>
          <p:cNvPr id="4" name="Content Placeholder 3"/>
          <p:cNvSpPr>
            <a:spLocks noGrp="1"/>
          </p:cNvSpPr>
          <p:nvPr>
            <p:ph idx="1"/>
          </p:nvPr>
        </p:nvSpPr>
        <p:spPr>
          <a:xfrm>
            <a:off x="457200" y="1371600"/>
            <a:ext cx="8229600" cy="4754563"/>
          </a:xfrm>
        </p:spPr>
        <p:txBody>
          <a:bodyPr>
            <a:normAutofit fontScale="77500" lnSpcReduction="20000"/>
          </a:bodyPr>
          <a:lstStyle/>
          <a:p>
            <a:pPr marL="0" lvl="3" indent="0">
              <a:buNone/>
            </a:pPr>
            <a:endParaRPr lang="en-US" sz="2400" dirty="0"/>
          </a:p>
          <a:p>
            <a:pPr marL="0" lvl="3" indent="0">
              <a:buNone/>
            </a:pPr>
            <a:r>
              <a:rPr lang="en-US" sz="4100" b="1" dirty="0" smtClean="0"/>
              <a:t>SOLUTION:</a:t>
            </a:r>
          </a:p>
          <a:p>
            <a:pPr marL="0" lvl="3" indent="0">
              <a:buNone/>
            </a:pPr>
            <a:endParaRPr lang="en-US" sz="4100" b="1" dirty="0" smtClean="0"/>
          </a:p>
          <a:p>
            <a:pPr marL="457200" lvl="3" indent="-457200"/>
            <a:r>
              <a:rPr lang="en-US" sz="4100" dirty="0" smtClean="0">
                <a:solidFill>
                  <a:prstClr val="black"/>
                </a:solidFill>
              </a:rPr>
              <a:t>Volunteers </a:t>
            </a:r>
            <a:r>
              <a:rPr lang="en-US" sz="4100" dirty="0">
                <a:solidFill>
                  <a:prstClr val="black"/>
                </a:solidFill>
              </a:rPr>
              <a:t>visit seniors </a:t>
            </a:r>
            <a:r>
              <a:rPr lang="en-US" sz="4100" b="1" dirty="0">
                <a:solidFill>
                  <a:prstClr val="black"/>
                </a:solidFill>
              </a:rPr>
              <a:t>in their homes</a:t>
            </a:r>
            <a:r>
              <a:rPr lang="en-US" sz="4100" dirty="0">
                <a:solidFill>
                  <a:prstClr val="black"/>
                </a:solidFill>
              </a:rPr>
              <a:t>, </a:t>
            </a:r>
            <a:r>
              <a:rPr lang="en-US" sz="4100" b="1" dirty="0">
                <a:solidFill>
                  <a:prstClr val="black"/>
                </a:solidFill>
              </a:rPr>
              <a:t>one-on-one</a:t>
            </a:r>
            <a:r>
              <a:rPr lang="en-US" sz="4100" dirty="0">
                <a:solidFill>
                  <a:prstClr val="black"/>
                </a:solidFill>
              </a:rPr>
              <a:t>, and coach them on computer skills.  </a:t>
            </a:r>
          </a:p>
          <a:p>
            <a:pPr marL="0" lvl="3" indent="0">
              <a:buNone/>
            </a:pPr>
            <a:endParaRPr lang="en-US" sz="4100" dirty="0" smtClean="0">
              <a:solidFill>
                <a:prstClr val="black"/>
              </a:solidFill>
            </a:endParaRPr>
          </a:p>
          <a:p>
            <a:pPr marL="457200" lvl="3" indent="-457200"/>
            <a:r>
              <a:rPr lang="en-US" sz="4100" dirty="0" smtClean="0">
                <a:solidFill>
                  <a:prstClr val="black"/>
                </a:solidFill>
              </a:rPr>
              <a:t>The </a:t>
            </a:r>
            <a:r>
              <a:rPr lang="en-US" sz="4100" dirty="0">
                <a:solidFill>
                  <a:prstClr val="black"/>
                </a:solidFill>
              </a:rPr>
              <a:t>program is structured in </a:t>
            </a:r>
            <a:r>
              <a:rPr lang="en-US" sz="4100" b="1" dirty="0">
                <a:solidFill>
                  <a:prstClr val="black"/>
                </a:solidFill>
              </a:rPr>
              <a:t>six visits</a:t>
            </a:r>
            <a:r>
              <a:rPr lang="en-US" sz="4100" dirty="0">
                <a:solidFill>
                  <a:prstClr val="black"/>
                </a:solidFill>
              </a:rPr>
              <a:t>, one one-hour long visit per week.  </a:t>
            </a:r>
          </a:p>
          <a:p>
            <a:pPr marL="0" lvl="3" indent="0">
              <a:buNone/>
            </a:pPr>
            <a:r>
              <a:rPr lang="en-US" sz="2800" dirty="0" smtClean="0"/>
              <a:t/>
            </a:r>
            <a:br>
              <a:rPr lang="en-US" sz="2800" dirty="0" smtClean="0"/>
            </a:br>
            <a:endParaRPr lang="en-US" dirty="0"/>
          </a:p>
        </p:txBody>
      </p:sp>
    </p:spTree>
    <p:extLst>
      <p:ext uri="{BB962C8B-B14F-4D97-AF65-F5344CB8AC3E}">
        <p14:creationId xmlns:p14="http://schemas.microsoft.com/office/powerpoint/2010/main" val="3941359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45" y="457200"/>
            <a:ext cx="3862427" cy="2895600"/>
          </a:xfrm>
          <a:prstGeom prst="rect">
            <a:avLst/>
          </a:prstGeom>
          <a:noFill/>
          <a:ln w="158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572000" y="766618"/>
            <a:ext cx="4343400" cy="3046988"/>
          </a:xfrm>
          <a:prstGeom prst="rect">
            <a:avLst/>
          </a:prstGeom>
          <a:noFill/>
          <a:ln w="15875">
            <a:solidFill>
              <a:schemeClr val="bg2"/>
            </a:solidFill>
          </a:ln>
        </p:spPr>
        <p:txBody>
          <a:bodyPr wrap="square" rtlCol="0">
            <a:spAutoFit/>
          </a:bodyPr>
          <a:lstStyle/>
          <a:p>
            <a:pPr algn="just"/>
            <a:r>
              <a:rPr lang="en-US" sz="3200" dirty="0" smtClean="0"/>
              <a:t>“</a:t>
            </a:r>
            <a:r>
              <a:rPr lang="en-US" sz="3200" dirty="0"/>
              <a:t>I do this because it makes me feel good,” </a:t>
            </a:r>
            <a:r>
              <a:rPr lang="en-US" sz="3200" b="1" dirty="0"/>
              <a:t>Chuck </a:t>
            </a:r>
            <a:r>
              <a:rPr lang="en-US" sz="3200" b="1" dirty="0" err="1" smtClean="0"/>
              <a:t>Furgason</a:t>
            </a:r>
            <a:r>
              <a:rPr lang="en-US" sz="3200" b="1" dirty="0"/>
              <a:t> </a:t>
            </a:r>
            <a:r>
              <a:rPr lang="en-US" sz="3200" dirty="0" smtClean="0"/>
              <a:t>explains. His </a:t>
            </a:r>
            <a:r>
              <a:rPr lang="en-US" sz="3200" dirty="0"/>
              <a:t>work keeps him informed of latest </a:t>
            </a:r>
            <a:r>
              <a:rPr lang="en-US" sz="3200" dirty="0" smtClean="0"/>
              <a:t>technology</a:t>
            </a:r>
            <a:r>
              <a:rPr lang="en-US" sz="3200" dirty="0"/>
              <a:t>!</a:t>
            </a:r>
          </a:p>
        </p:txBody>
      </p:sp>
      <p:sp>
        <p:nvSpPr>
          <p:cNvPr id="6" name="TextBox 5"/>
          <p:cNvSpPr txBox="1"/>
          <p:nvPr/>
        </p:nvSpPr>
        <p:spPr>
          <a:xfrm>
            <a:off x="381000" y="4038600"/>
            <a:ext cx="7696200" cy="1569660"/>
          </a:xfrm>
          <a:prstGeom prst="rect">
            <a:avLst/>
          </a:prstGeom>
          <a:noFill/>
          <a:ln w="15875">
            <a:solidFill>
              <a:schemeClr val="bg2"/>
            </a:solidFill>
          </a:ln>
        </p:spPr>
        <p:txBody>
          <a:bodyPr wrap="square" rtlCol="0">
            <a:spAutoFit/>
          </a:bodyPr>
          <a:lstStyle/>
          <a:p>
            <a:pPr lvl="0" algn="just"/>
            <a:r>
              <a:rPr lang="en-US" sz="3200" b="1" dirty="0">
                <a:solidFill>
                  <a:prstClr val="black"/>
                </a:solidFill>
              </a:rPr>
              <a:t>Mary Lou and Dale </a:t>
            </a:r>
            <a:r>
              <a:rPr lang="en-US" sz="3200" dirty="0">
                <a:solidFill>
                  <a:prstClr val="black"/>
                </a:solidFill>
              </a:rPr>
              <a:t>are two clients of Chuck’s </a:t>
            </a:r>
            <a:r>
              <a:rPr lang="en-US" sz="3200" dirty="0" smtClean="0">
                <a:solidFill>
                  <a:prstClr val="black"/>
                </a:solidFill>
              </a:rPr>
              <a:t>clients say</a:t>
            </a:r>
            <a:r>
              <a:rPr lang="en-US" sz="3200" dirty="0">
                <a:solidFill>
                  <a:prstClr val="black"/>
                </a:solidFill>
              </a:rPr>
              <a:t>, “He’s wonderful, he’s patient… Chuck is great.”</a:t>
            </a:r>
          </a:p>
        </p:txBody>
      </p:sp>
    </p:spTree>
    <p:extLst>
      <p:ext uri="{BB962C8B-B14F-4D97-AF65-F5344CB8AC3E}">
        <p14:creationId xmlns:p14="http://schemas.microsoft.com/office/powerpoint/2010/main" val="4113943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In-Home Computer Training Program – Part Two!</a:t>
            </a:r>
            <a:endParaRPr lang="en-US" dirty="0"/>
          </a:p>
        </p:txBody>
      </p:sp>
      <p:sp>
        <p:nvSpPr>
          <p:cNvPr id="4" name="Content Placeholder 3"/>
          <p:cNvSpPr>
            <a:spLocks noGrp="1"/>
          </p:cNvSpPr>
          <p:nvPr>
            <p:ph idx="1"/>
          </p:nvPr>
        </p:nvSpPr>
        <p:spPr/>
        <p:txBody>
          <a:bodyPr>
            <a:normAutofit fontScale="92500" lnSpcReduction="10000"/>
          </a:bodyPr>
          <a:lstStyle/>
          <a:p>
            <a:pPr marL="0" lvl="3" indent="0">
              <a:buNone/>
            </a:pPr>
            <a:r>
              <a:rPr lang="en-US" sz="2600" b="1" dirty="0" smtClean="0"/>
              <a:t>CHALLENGES:</a:t>
            </a:r>
            <a:r>
              <a:rPr lang="en-US" sz="2600" dirty="0" smtClean="0"/>
              <a:t/>
            </a:r>
            <a:br>
              <a:rPr lang="en-US" sz="2600" dirty="0" smtClean="0"/>
            </a:br>
            <a:endParaRPr lang="en-US" sz="2600" dirty="0" smtClean="0"/>
          </a:p>
          <a:p>
            <a:pPr marL="342900" lvl="3" indent="-342900"/>
            <a:r>
              <a:rPr lang="en-US" sz="3000" dirty="0" smtClean="0"/>
              <a:t>Volunteers in Ethos’ In-Home Computer Training Program asked for </a:t>
            </a:r>
            <a:r>
              <a:rPr lang="en-US" sz="3000" b="1" dirty="0" smtClean="0"/>
              <a:t>print resources</a:t>
            </a:r>
          </a:p>
          <a:p>
            <a:pPr marL="0" lvl="3" indent="0">
              <a:buNone/>
            </a:pPr>
            <a:endParaRPr lang="en-US" sz="3000" dirty="0" smtClean="0"/>
          </a:p>
          <a:p>
            <a:pPr marL="342900" lvl="3" indent="-342900"/>
            <a:r>
              <a:rPr lang="en-US" sz="3000" dirty="0" smtClean="0"/>
              <a:t>Seniors often had </a:t>
            </a:r>
            <a:r>
              <a:rPr lang="en-US" sz="3000" b="1" dirty="0" smtClean="0"/>
              <a:t>trouble remembering lessons </a:t>
            </a:r>
            <a:r>
              <a:rPr lang="en-US" sz="3000" dirty="0" smtClean="0"/>
              <a:t>from visit to visit</a:t>
            </a:r>
          </a:p>
          <a:p>
            <a:pPr marL="0" lvl="3" indent="0">
              <a:buNone/>
            </a:pPr>
            <a:endParaRPr lang="en-US" sz="3000" dirty="0" smtClean="0"/>
          </a:p>
          <a:p>
            <a:pPr marL="342900" lvl="3" indent="-342900"/>
            <a:r>
              <a:rPr lang="en-US" sz="3000" dirty="0" smtClean="0"/>
              <a:t>Northeastern University’s </a:t>
            </a:r>
            <a:r>
              <a:rPr lang="en-US" sz="3000" b="1" dirty="0" smtClean="0"/>
              <a:t>engineering</a:t>
            </a:r>
            <a:r>
              <a:rPr lang="en-US" sz="3000" dirty="0" smtClean="0"/>
              <a:t> program wanted to work with Ethos!</a:t>
            </a:r>
          </a:p>
          <a:p>
            <a:pPr marL="0" indent="0">
              <a:buNone/>
            </a:pPr>
            <a:endParaRPr lang="en-US" dirty="0"/>
          </a:p>
        </p:txBody>
      </p:sp>
    </p:spTree>
    <p:extLst>
      <p:ext uri="{BB962C8B-B14F-4D97-AF65-F5344CB8AC3E}">
        <p14:creationId xmlns:p14="http://schemas.microsoft.com/office/powerpoint/2010/main" val="2482363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In-Home Computer Training Program – Part Two!</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782" t="21138" r="60974" b="29205"/>
          <a:stretch/>
        </p:blipFill>
        <p:spPr bwMode="auto">
          <a:xfrm>
            <a:off x="5867400" y="1447799"/>
            <a:ext cx="2733773" cy="2443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12" t="10292" r="58322" b="6947"/>
          <a:stretch/>
        </p:blipFill>
        <p:spPr bwMode="auto">
          <a:xfrm>
            <a:off x="228600" y="2117709"/>
            <a:ext cx="3200400" cy="401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7990" t="28226" r="60300" b="39685"/>
          <a:stretch/>
        </p:blipFill>
        <p:spPr bwMode="auto">
          <a:xfrm>
            <a:off x="4191000" y="4267200"/>
            <a:ext cx="3113281" cy="17722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90945" y="1447799"/>
            <a:ext cx="4572000" cy="584775"/>
          </a:xfrm>
          <a:prstGeom prst="rect">
            <a:avLst/>
          </a:prstGeom>
          <a:noFill/>
        </p:spPr>
        <p:txBody>
          <a:bodyPr wrap="square" rtlCol="0">
            <a:spAutoFit/>
          </a:bodyPr>
          <a:lstStyle/>
          <a:p>
            <a:r>
              <a:rPr lang="en-US" sz="3200" b="1" dirty="0" smtClean="0"/>
              <a:t>SOLUTION:</a:t>
            </a:r>
            <a:endParaRPr lang="en-US" sz="3200" b="1" dirty="0"/>
          </a:p>
        </p:txBody>
      </p:sp>
    </p:spTree>
    <p:extLst>
      <p:ext uri="{BB962C8B-B14F-4D97-AF65-F5344CB8AC3E}">
        <p14:creationId xmlns:p14="http://schemas.microsoft.com/office/powerpoint/2010/main" val="1645605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Boston Money Management Internship Program </a:t>
            </a:r>
            <a:endParaRPr lang="en-US" dirty="0"/>
          </a:p>
        </p:txBody>
      </p:sp>
      <p:sp>
        <p:nvSpPr>
          <p:cNvPr id="4" name="Content Placeholder 3"/>
          <p:cNvSpPr>
            <a:spLocks noGrp="1"/>
          </p:cNvSpPr>
          <p:nvPr>
            <p:ph idx="1"/>
          </p:nvPr>
        </p:nvSpPr>
        <p:spPr>
          <a:xfrm>
            <a:off x="457200" y="1447800"/>
            <a:ext cx="8229600" cy="4800600"/>
          </a:xfrm>
        </p:spPr>
        <p:txBody>
          <a:bodyPr>
            <a:noAutofit/>
          </a:bodyPr>
          <a:lstStyle/>
          <a:p>
            <a:pPr marL="0" lvl="3" indent="0">
              <a:buNone/>
            </a:pPr>
            <a:r>
              <a:rPr lang="en-US" sz="2400" b="1" dirty="0" smtClean="0"/>
              <a:t>CHALLENGES</a:t>
            </a:r>
          </a:p>
          <a:p>
            <a:pPr marL="0" lvl="3" indent="0">
              <a:buNone/>
            </a:pPr>
            <a:endParaRPr lang="en-US" sz="1200" b="1" dirty="0" smtClean="0"/>
          </a:p>
          <a:p>
            <a:pPr marL="342900" lvl="3" indent="-342900"/>
            <a:r>
              <a:rPr lang="en-US" sz="2400" dirty="0" smtClean="0"/>
              <a:t>Overwhelmed by requests from students seeking </a:t>
            </a:r>
            <a:r>
              <a:rPr lang="en-US" sz="2400" b="1" dirty="0" smtClean="0"/>
              <a:t>internships</a:t>
            </a:r>
            <a:r>
              <a:rPr lang="en-US" sz="2400" dirty="0" smtClean="0"/>
              <a:t>.</a:t>
            </a:r>
          </a:p>
          <a:p>
            <a:pPr marL="342900" lvl="3" indent="-342900"/>
            <a:endParaRPr lang="en-US" sz="1200" dirty="0"/>
          </a:p>
          <a:p>
            <a:pPr marL="342900" lvl="3" indent="-342900"/>
            <a:r>
              <a:rPr lang="en-US" sz="2400" dirty="0" smtClean="0"/>
              <a:t>internships generally last </a:t>
            </a:r>
            <a:r>
              <a:rPr lang="en-US" sz="2400" b="1" dirty="0" smtClean="0"/>
              <a:t>only one semester </a:t>
            </a:r>
            <a:r>
              <a:rPr lang="en-US" sz="2400" dirty="0" smtClean="0"/>
              <a:t>and the students are often most interested in </a:t>
            </a:r>
            <a:r>
              <a:rPr lang="en-US" sz="2400" b="1" dirty="0" smtClean="0"/>
              <a:t>working in our office</a:t>
            </a:r>
            <a:endParaRPr lang="en-US" sz="2400" dirty="0" smtClean="0"/>
          </a:p>
          <a:p>
            <a:pPr marL="342900" lvl="3" indent="-342900"/>
            <a:endParaRPr lang="en-US" sz="1200" dirty="0" smtClean="0"/>
          </a:p>
          <a:p>
            <a:pPr marL="342900" lvl="3" indent="-342900"/>
            <a:r>
              <a:rPr lang="en-US" sz="2400" dirty="0" smtClean="0"/>
              <a:t>Ethos’ Boston Money Management Program (BMMP)has a </a:t>
            </a:r>
            <a:r>
              <a:rPr lang="en-US" sz="2400" b="1" dirty="0" smtClean="0"/>
              <a:t>long list of clients waiting for services </a:t>
            </a:r>
          </a:p>
          <a:p>
            <a:pPr marL="342900" lvl="3" indent="-342900"/>
            <a:endParaRPr lang="en-US" sz="1200" dirty="0"/>
          </a:p>
          <a:p>
            <a:pPr marL="342900" lvl="3" indent="-342900"/>
            <a:r>
              <a:rPr lang="en-US" sz="2400" dirty="0" smtClean="0"/>
              <a:t>BMMP conducts</a:t>
            </a:r>
            <a:r>
              <a:rPr lang="en-US" sz="2400" b="1" dirty="0" smtClean="0"/>
              <a:t> frequent audits </a:t>
            </a:r>
            <a:r>
              <a:rPr lang="en-US" sz="2400" dirty="0" smtClean="0"/>
              <a:t>of documentation</a:t>
            </a:r>
          </a:p>
        </p:txBody>
      </p:sp>
    </p:spTree>
    <p:extLst>
      <p:ext uri="{BB962C8B-B14F-4D97-AF65-F5344CB8AC3E}">
        <p14:creationId xmlns:p14="http://schemas.microsoft.com/office/powerpoint/2010/main" val="3635153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Boston Money Management Internship Program </a:t>
            </a:r>
            <a:endParaRPr lang="en-US" dirty="0"/>
          </a:p>
        </p:txBody>
      </p:sp>
      <p:sp>
        <p:nvSpPr>
          <p:cNvPr id="4" name="Content Placeholder 3"/>
          <p:cNvSpPr>
            <a:spLocks noGrp="1"/>
          </p:cNvSpPr>
          <p:nvPr>
            <p:ph idx="1"/>
          </p:nvPr>
        </p:nvSpPr>
        <p:spPr/>
        <p:txBody>
          <a:bodyPr>
            <a:noAutofit/>
          </a:bodyPr>
          <a:lstStyle/>
          <a:p>
            <a:pPr marL="0" lvl="3" indent="0">
              <a:buNone/>
            </a:pPr>
            <a:r>
              <a:rPr lang="en-US" sz="2800" b="1" dirty="0" smtClean="0"/>
              <a:t>SOLUTION</a:t>
            </a:r>
          </a:p>
          <a:p>
            <a:pPr marL="0" lvl="3" indent="0">
              <a:buNone/>
            </a:pPr>
            <a:endParaRPr lang="en-US" sz="1600" b="1" dirty="0" smtClean="0"/>
          </a:p>
          <a:p>
            <a:pPr marL="342900" lvl="3" indent="-342900"/>
            <a:r>
              <a:rPr lang="en-US" sz="2400" dirty="0" smtClean="0">
                <a:solidFill>
                  <a:prstClr val="black"/>
                </a:solidFill>
              </a:rPr>
              <a:t>Client Service Coordinators</a:t>
            </a:r>
          </a:p>
          <a:p>
            <a:pPr marL="800100" lvl="4" indent="-342900">
              <a:buFont typeface="Arial" panose="020B0604020202020204" pitchFamily="34" charset="0"/>
              <a:buChar char="•"/>
            </a:pPr>
            <a:r>
              <a:rPr lang="en-US" sz="2400" dirty="0" smtClean="0">
                <a:solidFill>
                  <a:prstClr val="black"/>
                </a:solidFill>
              </a:rPr>
              <a:t>In-office – file and audit work</a:t>
            </a:r>
          </a:p>
          <a:p>
            <a:pPr marL="800100" lvl="4" indent="-342900">
              <a:buFont typeface="Arial" panose="020B0604020202020204" pitchFamily="34" charset="0"/>
              <a:buChar char="•"/>
            </a:pPr>
            <a:r>
              <a:rPr lang="en-US" sz="2400" dirty="0">
                <a:solidFill>
                  <a:prstClr val="black"/>
                </a:solidFill>
              </a:rPr>
              <a:t>V</a:t>
            </a:r>
            <a:r>
              <a:rPr lang="en-US" sz="2400" dirty="0" smtClean="0">
                <a:solidFill>
                  <a:prstClr val="black"/>
                </a:solidFill>
              </a:rPr>
              <a:t>isit with waitlisted </a:t>
            </a:r>
            <a:r>
              <a:rPr lang="en-US" sz="2400" dirty="0">
                <a:solidFill>
                  <a:prstClr val="black"/>
                </a:solidFill>
              </a:rPr>
              <a:t>clients </a:t>
            </a:r>
            <a:r>
              <a:rPr lang="en-US" sz="2400" dirty="0" smtClean="0">
                <a:solidFill>
                  <a:prstClr val="black"/>
                </a:solidFill>
              </a:rPr>
              <a:t>until </a:t>
            </a:r>
            <a:r>
              <a:rPr lang="en-US" sz="2400" dirty="0">
                <a:solidFill>
                  <a:prstClr val="black"/>
                </a:solidFill>
              </a:rPr>
              <a:t>they are </a:t>
            </a:r>
            <a:r>
              <a:rPr lang="en-US" sz="2400" dirty="0" smtClean="0">
                <a:solidFill>
                  <a:prstClr val="black"/>
                </a:solidFill>
              </a:rPr>
              <a:t>matched </a:t>
            </a:r>
            <a:r>
              <a:rPr lang="en-US" sz="2400" dirty="0">
                <a:solidFill>
                  <a:prstClr val="black"/>
                </a:solidFill>
              </a:rPr>
              <a:t>with an ongoing </a:t>
            </a:r>
            <a:r>
              <a:rPr lang="en-US" sz="2400" dirty="0" smtClean="0">
                <a:solidFill>
                  <a:prstClr val="black"/>
                </a:solidFill>
              </a:rPr>
              <a:t>volunteer</a:t>
            </a:r>
            <a:endParaRPr lang="en-US" sz="2400" dirty="0">
              <a:solidFill>
                <a:prstClr val="black"/>
              </a:solidFill>
            </a:endParaRPr>
          </a:p>
          <a:p>
            <a:pPr marL="457200" lvl="4" indent="0">
              <a:buNone/>
            </a:pPr>
            <a:endParaRPr lang="en-US" sz="1800" i="1" dirty="0">
              <a:solidFill>
                <a:prstClr val="black"/>
              </a:solidFill>
            </a:endParaRPr>
          </a:p>
          <a:p>
            <a:pPr marL="342900" lvl="3" indent="-342900"/>
            <a:r>
              <a:rPr lang="en-US" sz="2400" dirty="0">
                <a:solidFill>
                  <a:prstClr val="black"/>
                </a:solidFill>
              </a:rPr>
              <a:t>Ethos is able to engage with more schools and individual interns, serve clients who would otherwise be without assistance, AND maintain accurate and </a:t>
            </a:r>
            <a:r>
              <a:rPr lang="en-US" sz="2400" dirty="0" smtClean="0">
                <a:solidFill>
                  <a:prstClr val="black"/>
                </a:solidFill>
              </a:rPr>
              <a:t>detailed programmatic </a:t>
            </a:r>
            <a:r>
              <a:rPr lang="en-US" sz="2400" dirty="0">
                <a:solidFill>
                  <a:prstClr val="black"/>
                </a:solidFill>
              </a:rPr>
              <a:t>records!</a:t>
            </a:r>
          </a:p>
        </p:txBody>
      </p:sp>
    </p:spTree>
    <p:extLst>
      <p:ext uri="{BB962C8B-B14F-4D97-AF65-F5344CB8AC3E}">
        <p14:creationId xmlns:p14="http://schemas.microsoft.com/office/powerpoint/2010/main" val="285962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garet\AppData\Local\Microsoft\Windows\Temporary Internet Files\Content.Outlook\1QHKM6FU\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582" y="457200"/>
            <a:ext cx="7269018" cy="5451764"/>
          </a:xfrm>
          <a:prstGeom prst="rect">
            <a:avLst/>
          </a:prstGeom>
          <a:noFill/>
          <a:ln w="158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13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8229600" cy="1143000"/>
          </a:xfrm>
        </p:spPr>
        <p:txBody>
          <a:bodyPr>
            <a:normAutofit/>
          </a:bodyPr>
          <a:lstStyle/>
          <a:p>
            <a:r>
              <a:rPr lang="en-US" sz="4900" dirty="0" smtClean="0"/>
              <a:t>Ethos’ Volunteer Programs</a:t>
            </a:r>
            <a:endParaRPr lang="en-US" sz="3600" dirty="0"/>
          </a:p>
        </p:txBody>
      </p:sp>
      <p:sp>
        <p:nvSpPr>
          <p:cNvPr id="2" name="TextBox 1"/>
          <p:cNvSpPr txBox="1"/>
          <p:nvPr/>
        </p:nvSpPr>
        <p:spPr>
          <a:xfrm>
            <a:off x="615372" y="1371600"/>
            <a:ext cx="7848600" cy="4955203"/>
          </a:xfrm>
          <a:prstGeom prst="rect">
            <a:avLst/>
          </a:prstGeom>
          <a:noFill/>
        </p:spPr>
        <p:txBody>
          <a:bodyPr wrap="square" rtlCol="0">
            <a:spAutoFit/>
          </a:bodyPr>
          <a:lstStyle/>
          <a:p>
            <a:pPr marL="342900" marR="0" lvl="0" indent="-342900">
              <a:spcBef>
                <a:spcPts val="0"/>
              </a:spcBef>
              <a:spcAft>
                <a:spcPts val="0"/>
              </a:spcAft>
              <a:buFont typeface="Symbol"/>
              <a:buChar char=""/>
              <a:tabLst>
                <a:tab pos="228600" algn="l"/>
              </a:tabLst>
            </a:pPr>
            <a:endParaRPr lang="en-US" sz="3200" b="1" dirty="0" smtClean="0">
              <a:solidFill>
                <a:prstClr val="black"/>
              </a:solidFill>
              <a:ea typeface="Times New Roman"/>
            </a:endParaRPr>
          </a:p>
          <a:p>
            <a:pPr marL="342900" marR="0" lvl="0" indent="-342900">
              <a:spcBef>
                <a:spcPts val="0"/>
              </a:spcBef>
              <a:spcAft>
                <a:spcPts val="0"/>
              </a:spcAft>
              <a:buFont typeface="Symbol"/>
              <a:buChar char=""/>
              <a:tabLst>
                <a:tab pos="228600" algn="l"/>
              </a:tabLst>
            </a:pPr>
            <a:r>
              <a:rPr lang="en-US" sz="3200" b="1" dirty="0" smtClean="0">
                <a:solidFill>
                  <a:prstClr val="black"/>
                </a:solidFill>
                <a:ea typeface="Times New Roman"/>
              </a:rPr>
              <a:t>1970 </a:t>
            </a:r>
            <a:r>
              <a:rPr lang="en-US" sz="3200" b="1" dirty="0">
                <a:solidFill>
                  <a:prstClr val="black"/>
                </a:solidFill>
                <a:ea typeface="Times New Roman"/>
              </a:rPr>
              <a:t>group volunteers </a:t>
            </a:r>
            <a:r>
              <a:rPr lang="en-US" sz="3200" dirty="0">
                <a:solidFill>
                  <a:prstClr val="black"/>
                </a:solidFill>
                <a:ea typeface="Times New Roman"/>
              </a:rPr>
              <a:t>and </a:t>
            </a:r>
            <a:r>
              <a:rPr lang="en-US" sz="3200" b="1" dirty="0">
                <a:solidFill>
                  <a:prstClr val="black"/>
                </a:solidFill>
                <a:ea typeface="Times New Roman"/>
              </a:rPr>
              <a:t>568 individual volunteers</a:t>
            </a:r>
            <a:r>
              <a:rPr lang="en-US" sz="3200" dirty="0">
                <a:solidFill>
                  <a:prstClr val="black"/>
                </a:solidFill>
                <a:ea typeface="Times New Roman"/>
              </a:rPr>
              <a:t> </a:t>
            </a:r>
            <a:endParaRPr lang="en-US" sz="3200" dirty="0" smtClean="0">
              <a:solidFill>
                <a:prstClr val="black"/>
              </a:solidFill>
              <a:ea typeface="Times New Roman"/>
            </a:endParaRPr>
          </a:p>
          <a:p>
            <a:pPr marR="0" lvl="0">
              <a:spcBef>
                <a:spcPts val="0"/>
              </a:spcBef>
              <a:spcAft>
                <a:spcPts val="0"/>
              </a:spcAft>
              <a:tabLst>
                <a:tab pos="228600" algn="l"/>
              </a:tabLst>
            </a:pPr>
            <a:endParaRPr lang="en-US" sz="3200" dirty="0" smtClean="0">
              <a:solidFill>
                <a:prstClr val="black"/>
              </a:solidFill>
              <a:ea typeface="Times New Roman"/>
            </a:endParaRPr>
          </a:p>
          <a:p>
            <a:pPr marL="342900" marR="0" lvl="0" indent="-342900">
              <a:spcBef>
                <a:spcPts val="0"/>
              </a:spcBef>
              <a:spcAft>
                <a:spcPts val="0"/>
              </a:spcAft>
              <a:buFont typeface="Symbol"/>
              <a:buChar char=""/>
              <a:tabLst>
                <a:tab pos="228600" algn="l"/>
              </a:tabLst>
            </a:pPr>
            <a:r>
              <a:rPr lang="en-US" sz="3200" b="1" dirty="0" smtClean="0">
                <a:ea typeface="Times New Roman"/>
              </a:rPr>
              <a:t>41,040.5 </a:t>
            </a:r>
            <a:r>
              <a:rPr lang="en-US" sz="3200" b="1" dirty="0">
                <a:ea typeface="Times New Roman"/>
                <a:cs typeface="Calibri"/>
              </a:rPr>
              <a:t>hours</a:t>
            </a:r>
            <a:r>
              <a:rPr lang="en-US" sz="3200" dirty="0">
                <a:ea typeface="Times New Roman"/>
                <a:cs typeface="Calibri"/>
              </a:rPr>
              <a:t> </a:t>
            </a:r>
            <a:r>
              <a:rPr lang="en-US" sz="3200" dirty="0" smtClean="0">
                <a:ea typeface="Times New Roman"/>
                <a:cs typeface="Calibri"/>
              </a:rPr>
              <a:t>of service</a:t>
            </a:r>
          </a:p>
          <a:p>
            <a:pPr marR="0" lvl="0">
              <a:spcBef>
                <a:spcPts val="0"/>
              </a:spcBef>
              <a:spcAft>
                <a:spcPts val="0"/>
              </a:spcAft>
              <a:tabLst>
                <a:tab pos="228600" algn="l"/>
              </a:tabLst>
            </a:pPr>
            <a:endParaRPr lang="en-US" sz="3200" b="1" dirty="0" smtClean="0">
              <a:ea typeface="Times New Roman"/>
            </a:endParaRPr>
          </a:p>
          <a:p>
            <a:pPr marL="342900" marR="0" lvl="0" indent="-342900">
              <a:spcBef>
                <a:spcPts val="0"/>
              </a:spcBef>
              <a:spcAft>
                <a:spcPts val="0"/>
              </a:spcAft>
              <a:buFont typeface="Symbol"/>
              <a:buChar char=""/>
              <a:tabLst>
                <a:tab pos="228600" algn="l"/>
              </a:tabLst>
            </a:pPr>
            <a:r>
              <a:rPr lang="en-US" sz="3200" dirty="0" smtClean="0">
                <a:ea typeface="Times New Roman"/>
              </a:rPr>
              <a:t>This past year, volunteers </a:t>
            </a:r>
            <a:r>
              <a:rPr lang="en-US" sz="3200" dirty="0">
                <a:ea typeface="Times New Roman"/>
              </a:rPr>
              <a:t>have donated </a:t>
            </a:r>
            <a:r>
              <a:rPr lang="en-US" sz="3200" b="1" dirty="0">
                <a:ea typeface="Times New Roman"/>
              </a:rPr>
              <a:t>$1,141,746.71 – OVER one million </a:t>
            </a:r>
            <a:r>
              <a:rPr lang="en-US" sz="3200" b="1" dirty="0" smtClean="0">
                <a:ea typeface="Times New Roman"/>
              </a:rPr>
              <a:t>dollars</a:t>
            </a:r>
            <a:endParaRPr lang="en-US" sz="3200" dirty="0">
              <a:latin typeface="Times New Roman"/>
              <a:ea typeface="Times New Roman"/>
            </a:endParaRPr>
          </a:p>
          <a:p>
            <a:r>
              <a:rPr lang="en-US" sz="2800" dirty="0">
                <a:ea typeface="Times New Roman"/>
              </a:rPr>
              <a:t> </a:t>
            </a:r>
            <a:endParaRPr lang="en-US" sz="2800" dirty="0">
              <a:latin typeface="Times New Roman"/>
              <a:ea typeface="Times New Roman"/>
            </a:endParaRPr>
          </a:p>
        </p:txBody>
      </p:sp>
    </p:spTree>
    <p:extLst>
      <p:ext uri="{BB962C8B-B14F-4D97-AF65-F5344CB8AC3E}">
        <p14:creationId xmlns:p14="http://schemas.microsoft.com/office/powerpoint/2010/main" val="3118115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Greeting Cards for Meals on Wheels </a:t>
            </a:r>
            <a:endParaRPr lang="en-US" dirty="0"/>
          </a:p>
        </p:txBody>
      </p:sp>
      <p:sp>
        <p:nvSpPr>
          <p:cNvPr id="4" name="Content Placeholder 3"/>
          <p:cNvSpPr>
            <a:spLocks noGrp="1"/>
          </p:cNvSpPr>
          <p:nvPr>
            <p:ph idx="1"/>
          </p:nvPr>
        </p:nvSpPr>
        <p:spPr/>
        <p:txBody>
          <a:bodyPr>
            <a:normAutofit/>
          </a:bodyPr>
          <a:lstStyle/>
          <a:p>
            <a:pPr marL="0" lvl="3" indent="0">
              <a:buNone/>
            </a:pPr>
            <a:r>
              <a:rPr lang="en-US" sz="2400" b="1" dirty="0" smtClean="0"/>
              <a:t>CHALLENGES:</a:t>
            </a:r>
          </a:p>
          <a:p>
            <a:pPr marL="0" lvl="3" indent="0">
              <a:buNone/>
            </a:pPr>
            <a:endParaRPr lang="en-US" sz="2400" dirty="0" smtClean="0"/>
          </a:p>
          <a:p>
            <a:pPr marL="342900" lvl="3" indent="-342900"/>
            <a:r>
              <a:rPr lang="en-US" sz="2400" dirty="0" smtClean="0"/>
              <a:t>Ethos </a:t>
            </a:r>
            <a:r>
              <a:rPr lang="en-US" sz="2400" dirty="0"/>
              <a:t>receives </a:t>
            </a:r>
            <a:r>
              <a:rPr lang="en-US" sz="2400" i="1" dirty="0"/>
              <a:t>many</a:t>
            </a:r>
            <a:r>
              <a:rPr lang="en-US" sz="2400" dirty="0"/>
              <a:t> requests from volunteer groups who would like to work with the agency to lead </a:t>
            </a:r>
            <a:r>
              <a:rPr lang="en-US" sz="2400" b="1" dirty="0"/>
              <a:t>a one-time project </a:t>
            </a:r>
            <a:r>
              <a:rPr lang="en-US" sz="2400" dirty="0"/>
              <a:t>on a </a:t>
            </a:r>
            <a:r>
              <a:rPr lang="en-US" sz="2400" b="1" dirty="0"/>
              <a:t>specific date</a:t>
            </a:r>
            <a:r>
              <a:rPr lang="en-US" sz="2400" dirty="0"/>
              <a:t>, or even support the agency from </a:t>
            </a:r>
            <a:r>
              <a:rPr lang="en-US" sz="2400" b="1" dirty="0"/>
              <a:t>a remote location </a:t>
            </a:r>
            <a:r>
              <a:rPr lang="en-US" sz="2400" dirty="0"/>
              <a:t>(i.e. an on-campus school </a:t>
            </a:r>
            <a:r>
              <a:rPr lang="en-US" sz="2400" dirty="0" smtClean="0"/>
              <a:t>project)</a:t>
            </a:r>
          </a:p>
          <a:p>
            <a:pPr marL="0" lvl="3" indent="0">
              <a:buNone/>
            </a:pPr>
            <a:endParaRPr lang="en-US" sz="2400" dirty="0" smtClean="0"/>
          </a:p>
          <a:p>
            <a:pPr marL="342900" lvl="3" indent="-342900"/>
            <a:r>
              <a:rPr lang="en-US" sz="2400" dirty="0" smtClean="0"/>
              <a:t>Ethos </a:t>
            </a:r>
            <a:r>
              <a:rPr lang="en-US" sz="2400" dirty="0"/>
              <a:t>runs a </a:t>
            </a:r>
            <a:r>
              <a:rPr lang="en-US" sz="2400" b="1" dirty="0"/>
              <a:t>Meals on Wheels </a:t>
            </a:r>
            <a:r>
              <a:rPr lang="en-US" sz="2400" dirty="0"/>
              <a:t>program serving 900 elders, many of whom are isolated or </a:t>
            </a:r>
            <a:r>
              <a:rPr lang="en-US" sz="2400" dirty="0" smtClean="0"/>
              <a:t>ill.</a:t>
            </a:r>
          </a:p>
        </p:txBody>
      </p:sp>
    </p:spTree>
    <p:extLst>
      <p:ext uri="{BB962C8B-B14F-4D97-AF65-F5344CB8AC3E}">
        <p14:creationId xmlns:p14="http://schemas.microsoft.com/office/powerpoint/2010/main" val="1943534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Greeting Cards for Meals on Wheels </a:t>
            </a:r>
            <a:endParaRPr lang="en-US" dirty="0"/>
          </a:p>
        </p:txBody>
      </p:sp>
      <p:sp>
        <p:nvSpPr>
          <p:cNvPr id="4" name="Content Placeholder 3"/>
          <p:cNvSpPr>
            <a:spLocks noGrp="1"/>
          </p:cNvSpPr>
          <p:nvPr>
            <p:ph idx="1"/>
          </p:nvPr>
        </p:nvSpPr>
        <p:spPr/>
        <p:txBody>
          <a:bodyPr>
            <a:noAutofit/>
          </a:bodyPr>
          <a:lstStyle/>
          <a:p>
            <a:pPr marL="0" lvl="3" indent="0">
              <a:buNone/>
            </a:pPr>
            <a:r>
              <a:rPr lang="en-US" sz="2400" b="1" dirty="0" smtClean="0"/>
              <a:t>SOLUTION</a:t>
            </a:r>
            <a:endParaRPr lang="en-US" sz="2400" b="1" dirty="0"/>
          </a:p>
          <a:p>
            <a:pPr marL="342900" lvl="3" indent="-342900"/>
            <a:endParaRPr lang="en-US" sz="2400" i="1" dirty="0" smtClean="0">
              <a:solidFill>
                <a:prstClr val="black"/>
              </a:solidFill>
            </a:endParaRPr>
          </a:p>
          <a:p>
            <a:pPr marL="342900" lvl="3" indent="-342900"/>
            <a:r>
              <a:rPr lang="en-US" sz="2400" dirty="0" smtClean="0">
                <a:solidFill>
                  <a:prstClr val="black"/>
                </a:solidFill>
              </a:rPr>
              <a:t>We engage groups </a:t>
            </a:r>
            <a:r>
              <a:rPr lang="en-US" sz="2400" dirty="0">
                <a:solidFill>
                  <a:prstClr val="black"/>
                </a:solidFill>
              </a:rPr>
              <a:t>in creating handmade greeting cards for various holidays throughout the year that we send out with our </a:t>
            </a:r>
            <a:r>
              <a:rPr lang="en-US" sz="2400" dirty="0" smtClean="0">
                <a:solidFill>
                  <a:prstClr val="black"/>
                </a:solidFill>
              </a:rPr>
              <a:t>meals</a:t>
            </a:r>
          </a:p>
          <a:p>
            <a:pPr marL="342900" lvl="3" indent="-342900"/>
            <a:endParaRPr lang="en-US" sz="2400" i="1" dirty="0">
              <a:solidFill>
                <a:prstClr val="black"/>
              </a:solidFill>
            </a:endParaRPr>
          </a:p>
          <a:p>
            <a:pPr marL="342900" lvl="3" indent="-342900"/>
            <a:r>
              <a:rPr lang="en-US" sz="2400" dirty="0">
                <a:solidFill>
                  <a:prstClr val="black"/>
                </a:solidFill>
              </a:rPr>
              <a:t>Our meals recipients tell us time and again that the cards brighten their days and Ethos is able to share our work and mission with thousands of additional volunteers each year!</a:t>
            </a:r>
          </a:p>
        </p:txBody>
      </p:sp>
    </p:spTree>
    <p:extLst>
      <p:ext uri="{BB962C8B-B14F-4D97-AF65-F5344CB8AC3E}">
        <p14:creationId xmlns:p14="http://schemas.microsoft.com/office/powerpoint/2010/main" val="2403232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3492" y="533401"/>
            <a:ext cx="2946400" cy="2209800"/>
          </a:xfrm>
          <a:ln w="15875">
            <a:solidFill>
              <a:schemeClr val="tx2"/>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286000"/>
            <a:ext cx="2819400" cy="2114550"/>
          </a:xfrm>
          <a:prstGeom prst="rect">
            <a:avLst/>
          </a:prstGeom>
          <a:ln w="15875">
            <a:solidFill>
              <a:schemeClr val="tx2"/>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3545" y="2743200"/>
            <a:ext cx="2860127" cy="1909678"/>
          </a:xfrm>
          <a:prstGeom prst="rect">
            <a:avLst/>
          </a:prstGeom>
          <a:ln w="15875">
            <a:solidFill>
              <a:schemeClr val="tx2"/>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0" y="228600"/>
            <a:ext cx="2266950" cy="3022600"/>
          </a:xfrm>
          <a:prstGeom prst="rect">
            <a:avLst/>
          </a:prstGeom>
          <a:ln w="15875">
            <a:solidFill>
              <a:schemeClr val="tx2"/>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6600" y="3428999"/>
            <a:ext cx="2329873" cy="1747405"/>
          </a:xfrm>
          <a:prstGeom prst="rect">
            <a:avLst/>
          </a:prstGeom>
          <a:ln w="15875">
            <a:solidFill>
              <a:schemeClr val="tx2"/>
            </a:solidFill>
          </a:ln>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t="16437" r="7013" b="14451"/>
          <a:stretch/>
        </p:blipFill>
        <p:spPr>
          <a:xfrm>
            <a:off x="390236" y="4657495"/>
            <a:ext cx="2733964" cy="1524001"/>
          </a:xfrm>
          <a:prstGeom prst="rect">
            <a:avLst/>
          </a:prstGeom>
          <a:ln w="15875">
            <a:solidFill>
              <a:schemeClr val="tx2"/>
            </a:solidFill>
          </a:ln>
        </p:spPr>
      </p:pic>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7722" t="11026"/>
          <a:stretch/>
        </p:blipFill>
        <p:spPr bwMode="auto">
          <a:xfrm>
            <a:off x="5440217" y="4605194"/>
            <a:ext cx="2179783" cy="1576302"/>
          </a:xfrm>
          <a:prstGeom prst="rect">
            <a:avLst/>
          </a:prstGeom>
          <a:noFill/>
          <a:ln w="158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3463" y="838200"/>
            <a:ext cx="2580290" cy="1558925"/>
          </a:xfrm>
          <a:prstGeom prst="rect">
            <a:avLst/>
          </a:prstGeom>
          <a:noFill/>
          <a:ln w="158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9569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
            <a:ext cx="8229600" cy="1143000"/>
          </a:xfrm>
        </p:spPr>
        <p:txBody>
          <a:bodyPr>
            <a:normAutofit/>
          </a:bodyPr>
          <a:lstStyle/>
          <a:p>
            <a:r>
              <a:rPr lang="en-US" sz="4800" dirty="0" smtClean="0"/>
              <a:t>Wrap Up</a:t>
            </a:r>
            <a:endParaRPr lang="en-US" sz="4800" dirty="0"/>
          </a:p>
        </p:txBody>
      </p:sp>
      <p:sp>
        <p:nvSpPr>
          <p:cNvPr id="4" name="Content Placeholder 3"/>
          <p:cNvSpPr>
            <a:spLocks noGrp="1"/>
          </p:cNvSpPr>
          <p:nvPr>
            <p:ph idx="1"/>
          </p:nvPr>
        </p:nvSpPr>
        <p:spPr>
          <a:xfrm>
            <a:off x="533400" y="1066800"/>
            <a:ext cx="8229600" cy="5257800"/>
          </a:xfrm>
        </p:spPr>
        <p:txBody>
          <a:bodyPr>
            <a:normAutofit fontScale="92500" lnSpcReduction="20000"/>
          </a:bodyPr>
          <a:lstStyle/>
          <a:p>
            <a:pPr lvl="0">
              <a:spcBef>
                <a:spcPts val="0"/>
              </a:spcBef>
              <a:tabLst>
                <a:tab pos="914400" algn="l"/>
              </a:tabLst>
            </a:pPr>
            <a:r>
              <a:rPr lang="en-US" sz="5400" dirty="0" smtClean="0">
                <a:solidFill>
                  <a:prstClr val="black"/>
                </a:solidFill>
              </a:rPr>
              <a:t>Connect with more volunteers</a:t>
            </a:r>
          </a:p>
          <a:p>
            <a:pPr lvl="0">
              <a:spcBef>
                <a:spcPts val="0"/>
              </a:spcBef>
              <a:tabLst>
                <a:tab pos="914400" algn="l"/>
              </a:tabLst>
            </a:pPr>
            <a:endParaRPr lang="en-US" sz="5400" dirty="0" smtClean="0">
              <a:solidFill>
                <a:prstClr val="black"/>
              </a:solidFill>
            </a:endParaRPr>
          </a:p>
          <a:p>
            <a:pPr lvl="0">
              <a:spcBef>
                <a:spcPts val="0"/>
              </a:spcBef>
              <a:tabLst>
                <a:tab pos="914400" algn="l"/>
              </a:tabLst>
            </a:pPr>
            <a:r>
              <a:rPr lang="en-US" sz="5400" dirty="0" smtClean="0">
                <a:solidFill>
                  <a:prstClr val="black"/>
                </a:solidFill>
              </a:rPr>
              <a:t>Fill needs in programs and services</a:t>
            </a:r>
          </a:p>
          <a:p>
            <a:pPr lvl="0">
              <a:spcBef>
                <a:spcPts val="0"/>
              </a:spcBef>
              <a:tabLst>
                <a:tab pos="914400" algn="l"/>
              </a:tabLst>
            </a:pPr>
            <a:endParaRPr lang="en-US" sz="5400" dirty="0">
              <a:solidFill>
                <a:prstClr val="black"/>
              </a:solidFill>
            </a:endParaRPr>
          </a:p>
          <a:p>
            <a:pPr>
              <a:spcBef>
                <a:spcPts val="0"/>
              </a:spcBef>
              <a:tabLst>
                <a:tab pos="914400" algn="l"/>
              </a:tabLst>
            </a:pPr>
            <a:r>
              <a:rPr lang="en-US" sz="5400" i="1" dirty="0" smtClean="0"/>
              <a:t>Engage &amp; accomplish more!</a:t>
            </a:r>
          </a:p>
          <a:p>
            <a:pPr>
              <a:spcBef>
                <a:spcPts val="0"/>
              </a:spcBef>
              <a:tabLst>
                <a:tab pos="914400" algn="l"/>
              </a:tabLst>
            </a:pPr>
            <a:endParaRPr lang="en-US" dirty="0" smtClean="0"/>
          </a:p>
          <a:p>
            <a:pPr>
              <a:spcBef>
                <a:spcPts val="0"/>
              </a:spcBef>
              <a:tabLst>
                <a:tab pos="914400" algn="l"/>
              </a:tabLst>
            </a:pPr>
            <a:endParaRPr lang="en-US" dirty="0"/>
          </a:p>
        </p:txBody>
      </p:sp>
    </p:spTree>
    <p:extLst>
      <p:ext uri="{BB962C8B-B14F-4D97-AF65-F5344CB8AC3E}">
        <p14:creationId xmlns:p14="http://schemas.microsoft.com/office/powerpoint/2010/main" val="4137739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
            <a:ext cx="8229600" cy="1143000"/>
          </a:xfrm>
        </p:spPr>
        <p:txBody>
          <a:bodyPr>
            <a:normAutofit/>
          </a:bodyPr>
          <a:lstStyle/>
          <a:p>
            <a:r>
              <a:rPr lang="en-US" dirty="0" smtClean="0"/>
              <a:t>Questions? Comments? </a:t>
            </a:r>
            <a:endParaRPr lang="en-US" dirty="0"/>
          </a:p>
        </p:txBody>
      </p:sp>
      <p:sp>
        <p:nvSpPr>
          <p:cNvPr id="4" name="Content Placeholder 3"/>
          <p:cNvSpPr>
            <a:spLocks noGrp="1"/>
          </p:cNvSpPr>
          <p:nvPr>
            <p:ph idx="1"/>
          </p:nvPr>
        </p:nvSpPr>
        <p:spPr>
          <a:xfrm>
            <a:off x="533400" y="1066800"/>
            <a:ext cx="8229600" cy="5257800"/>
          </a:xfrm>
        </p:spPr>
        <p:txBody>
          <a:bodyPr>
            <a:normAutofit fontScale="92500"/>
          </a:bodyPr>
          <a:lstStyle/>
          <a:p>
            <a:pPr marL="0" indent="0">
              <a:spcBef>
                <a:spcPts val="0"/>
              </a:spcBef>
              <a:buNone/>
              <a:tabLst>
                <a:tab pos="914400" algn="l"/>
              </a:tabLst>
            </a:pPr>
            <a:r>
              <a:rPr lang="en-US" b="1" dirty="0"/>
              <a:t>Meg Licht</a:t>
            </a:r>
            <a:r>
              <a:rPr lang="en-US" dirty="0"/>
              <a:t/>
            </a:r>
            <a:br>
              <a:rPr lang="en-US" dirty="0"/>
            </a:br>
            <a:r>
              <a:rPr lang="en-US" dirty="0"/>
              <a:t/>
            </a:r>
            <a:br>
              <a:rPr lang="en-US" dirty="0"/>
            </a:br>
            <a:r>
              <a:rPr lang="en-US" dirty="0"/>
              <a:t>Volunteer Services Program </a:t>
            </a:r>
            <a:r>
              <a:rPr lang="en-US" dirty="0" smtClean="0"/>
              <a:t>Manager at Ethos </a:t>
            </a:r>
            <a:r>
              <a:rPr lang="en-US" dirty="0"/>
              <a:t/>
            </a:r>
            <a:br>
              <a:rPr lang="en-US" dirty="0"/>
            </a:br>
            <a:r>
              <a:rPr lang="en-US" dirty="0"/>
              <a:t/>
            </a:r>
            <a:br>
              <a:rPr lang="en-US" dirty="0"/>
            </a:br>
            <a:r>
              <a:rPr lang="en-US" dirty="0"/>
              <a:t>555 Amory Street </a:t>
            </a:r>
            <a:br>
              <a:rPr lang="en-US" dirty="0"/>
            </a:br>
            <a:r>
              <a:rPr lang="en-US" dirty="0"/>
              <a:t>Jamaica Plain, MA 02130-2672 </a:t>
            </a:r>
            <a:br>
              <a:rPr lang="en-US" dirty="0"/>
            </a:br>
            <a:r>
              <a:rPr lang="en-US" dirty="0"/>
              <a:t/>
            </a:r>
            <a:br>
              <a:rPr lang="en-US" dirty="0"/>
            </a:br>
            <a:r>
              <a:rPr lang="en-US" dirty="0"/>
              <a:t>T: 617.522.6700 x323 </a:t>
            </a:r>
            <a:br>
              <a:rPr lang="en-US" dirty="0"/>
            </a:br>
            <a:r>
              <a:rPr lang="en-US" dirty="0"/>
              <a:t>mlicht@ethocare.org   </a:t>
            </a:r>
            <a:br>
              <a:rPr lang="en-US" dirty="0"/>
            </a:br>
            <a:r>
              <a:rPr lang="en-US" dirty="0"/>
              <a:t/>
            </a:r>
            <a:br>
              <a:rPr lang="en-US" dirty="0"/>
            </a:br>
            <a:r>
              <a:rPr lang="en-US" dirty="0"/>
              <a:t>www.ethocare.org</a:t>
            </a:r>
          </a:p>
        </p:txBody>
      </p:sp>
    </p:spTree>
    <p:extLst>
      <p:ext uri="{BB962C8B-B14F-4D97-AF65-F5344CB8AC3E}">
        <p14:creationId xmlns:p14="http://schemas.microsoft.com/office/powerpoint/2010/main" val="3037072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Presentation Goals </a:t>
            </a:r>
            <a:endParaRPr lang="en-US" dirty="0"/>
          </a:p>
        </p:txBody>
      </p:sp>
      <p:sp>
        <p:nvSpPr>
          <p:cNvPr id="4" name="Content Placeholder 3"/>
          <p:cNvSpPr>
            <a:spLocks noGrp="1"/>
          </p:cNvSpPr>
          <p:nvPr>
            <p:ph idx="1"/>
          </p:nvPr>
        </p:nvSpPr>
        <p:spPr>
          <a:xfrm>
            <a:off x="0" y="1219200"/>
            <a:ext cx="8229600" cy="4754563"/>
          </a:xfrm>
        </p:spPr>
        <p:txBody>
          <a:bodyPr>
            <a:normAutofit/>
          </a:bodyPr>
          <a:lstStyle/>
          <a:p>
            <a:pPr marL="457200" lvl="1" indent="0">
              <a:spcBef>
                <a:spcPts val="0"/>
              </a:spcBef>
              <a:buClr>
                <a:srgbClr val="000000"/>
              </a:buClr>
              <a:buNone/>
              <a:tabLst>
                <a:tab pos="685800" algn="l"/>
              </a:tabLst>
            </a:pPr>
            <a:r>
              <a:rPr lang="en-US" sz="3200" b="1" i="1" dirty="0" smtClean="0">
                <a:latin typeface="Calibri"/>
                <a:ea typeface="Times New Roman"/>
              </a:rPr>
              <a:t>By the end of this presentation, I hope that you will  be prepared to….</a:t>
            </a:r>
          </a:p>
          <a:p>
            <a:pPr marL="457200" lvl="1" indent="0">
              <a:spcBef>
                <a:spcPts val="0"/>
              </a:spcBef>
              <a:buClr>
                <a:srgbClr val="000000"/>
              </a:buClr>
              <a:buNone/>
              <a:tabLst>
                <a:tab pos="685800" algn="l"/>
              </a:tabLst>
            </a:pPr>
            <a:endParaRPr lang="en-US" sz="1400" dirty="0" smtClean="0">
              <a:latin typeface="Calibri"/>
              <a:ea typeface="Times New Roman"/>
            </a:endParaRPr>
          </a:p>
          <a:p>
            <a:pPr lvl="1">
              <a:spcBef>
                <a:spcPts val="0"/>
              </a:spcBef>
              <a:buClr>
                <a:srgbClr val="000000"/>
              </a:buClr>
              <a:buFont typeface="+mj-lt"/>
              <a:buAutoNum type="arabicPeriod"/>
              <a:tabLst>
                <a:tab pos="685800" algn="l"/>
              </a:tabLst>
            </a:pPr>
            <a:r>
              <a:rPr lang="en-US" sz="3200" dirty="0" smtClean="0">
                <a:latin typeface="Calibri"/>
                <a:ea typeface="Times New Roman"/>
              </a:rPr>
              <a:t>Identify goals</a:t>
            </a:r>
            <a:r>
              <a:rPr lang="en-US" sz="3200" dirty="0">
                <a:latin typeface="Calibri"/>
                <a:ea typeface="Times New Roman"/>
              </a:rPr>
              <a:t>, motivations, and skills of </a:t>
            </a:r>
            <a:r>
              <a:rPr lang="en-US" sz="3200" dirty="0" smtClean="0">
                <a:latin typeface="Calibri"/>
                <a:ea typeface="Times New Roman"/>
              </a:rPr>
              <a:t>new volunteers </a:t>
            </a:r>
          </a:p>
          <a:p>
            <a:pPr lvl="1">
              <a:spcBef>
                <a:spcPts val="0"/>
              </a:spcBef>
              <a:buClr>
                <a:srgbClr val="000000"/>
              </a:buClr>
              <a:buFont typeface="+mj-lt"/>
              <a:buAutoNum type="arabicPeriod"/>
              <a:tabLst>
                <a:tab pos="685800" algn="l"/>
              </a:tabLst>
            </a:pPr>
            <a:r>
              <a:rPr lang="en-US" sz="3200" i="1" dirty="0" smtClean="0">
                <a:latin typeface="Calibri"/>
                <a:ea typeface="Times New Roman"/>
              </a:rPr>
              <a:t>Continuall</a:t>
            </a:r>
            <a:r>
              <a:rPr lang="en-US" sz="3200" dirty="0" smtClean="0">
                <a:latin typeface="Calibri"/>
                <a:ea typeface="Times New Roman"/>
              </a:rPr>
              <a:t>y </a:t>
            </a:r>
            <a:r>
              <a:rPr lang="en-US" sz="3200" dirty="0">
                <a:latin typeface="Calibri"/>
                <a:ea typeface="Times New Roman"/>
              </a:rPr>
              <a:t>evaluate the needs of </a:t>
            </a:r>
            <a:r>
              <a:rPr lang="en-US" sz="3200" dirty="0" smtClean="0">
                <a:latin typeface="Calibri"/>
                <a:ea typeface="Times New Roman"/>
              </a:rPr>
              <a:t>your </a:t>
            </a:r>
            <a:r>
              <a:rPr lang="en-US" sz="3200" dirty="0">
                <a:latin typeface="Calibri"/>
                <a:ea typeface="Times New Roman"/>
              </a:rPr>
              <a:t>agency and community </a:t>
            </a:r>
            <a:endParaRPr lang="en-US" sz="3200" dirty="0" smtClean="0">
              <a:latin typeface="Calibri"/>
              <a:ea typeface="Times New Roman"/>
            </a:endParaRPr>
          </a:p>
          <a:p>
            <a:pPr lvl="1">
              <a:spcBef>
                <a:spcPts val="0"/>
              </a:spcBef>
              <a:buClr>
                <a:srgbClr val="000000"/>
              </a:buClr>
              <a:buFont typeface="+mj-lt"/>
              <a:buAutoNum type="arabicPeriod"/>
              <a:tabLst>
                <a:tab pos="685800" algn="l"/>
              </a:tabLst>
            </a:pPr>
            <a:r>
              <a:rPr lang="en-US" sz="3200" dirty="0" smtClean="0">
                <a:latin typeface="Calibri"/>
                <a:ea typeface="Times New Roman"/>
              </a:rPr>
              <a:t>Match </a:t>
            </a:r>
            <a:r>
              <a:rPr lang="en-US" sz="3200" dirty="0">
                <a:latin typeface="Calibri"/>
                <a:ea typeface="Times New Roman"/>
              </a:rPr>
              <a:t>volunteers with </a:t>
            </a:r>
            <a:r>
              <a:rPr lang="en-US" sz="3200" i="1" dirty="0">
                <a:latin typeface="Calibri"/>
                <a:ea typeface="Times New Roman"/>
              </a:rPr>
              <a:t>creative </a:t>
            </a:r>
            <a:r>
              <a:rPr lang="en-US" sz="3200" dirty="0">
                <a:latin typeface="Calibri"/>
                <a:ea typeface="Times New Roman"/>
              </a:rPr>
              <a:t>projects or </a:t>
            </a:r>
            <a:r>
              <a:rPr lang="en-US" sz="3200" dirty="0" smtClean="0">
                <a:latin typeface="Calibri"/>
                <a:ea typeface="Times New Roman"/>
              </a:rPr>
              <a:t>roles!</a:t>
            </a:r>
            <a:endParaRPr lang="en-US" sz="3200" dirty="0">
              <a:latin typeface="Times New Roman"/>
              <a:ea typeface="Times New Roman"/>
            </a:endParaRPr>
          </a:p>
          <a:p>
            <a:endParaRPr lang="en-US" dirty="0"/>
          </a:p>
        </p:txBody>
      </p:sp>
    </p:spTree>
    <p:extLst>
      <p:ext uri="{BB962C8B-B14F-4D97-AF65-F5344CB8AC3E}">
        <p14:creationId xmlns:p14="http://schemas.microsoft.com/office/powerpoint/2010/main" val="1645194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772400" cy="1362075"/>
          </a:xfrm>
        </p:spPr>
        <p:txBody>
          <a:bodyPr>
            <a:normAutofit fontScale="90000"/>
          </a:bodyPr>
          <a:lstStyle/>
          <a:p>
            <a:r>
              <a:rPr lang="en-US" dirty="0" smtClean="0"/>
              <a:t>Part One:</a:t>
            </a:r>
            <a:br>
              <a:rPr lang="en-US" dirty="0" smtClean="0"/>
            </a:br>
            <a:r>
              <a:rPr lang="en-US" sz="4900" dirty="0" smtClean="0"/>
              <a:t>Identifying Volunteer Motivation &amp; Skills</a:t>
            </a:r>
            <a:endParaRPr lang="en-US" sz="4900" dirty="0"/>
          </a:p>
        </p:txBody>
      </p:sp>
    </p:spTree>
    <p:extLst>
      <p:ext uri="{BB962C8B-B14F-4D97-AF65-F5344CB8AC3E}">
        <p14:creationId xmlns:p14="http://schemas.microsoft.com/office/powerpoint/2010/main" val="3249880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Interview Tips</a:t>
            </a:r>
            <a:endParaRPr lang="en-US" dirty="0"/>
          </a:p>
        </p:txBody>
      </p:sp>
      <p:sp>
        <p:nvSpPr>
          <p:cNvPr id="4" name="Content Placeholder 3"/>
          <p:cNvSpPr>
            <a:spLocks noGrp="1"/>
          </p:cNvSpPr>
          <p:nvPr>
            <p:ph idx="1"/>
          </p:nvPr>
        </p:nvSpPr>
        <p:spPr/>
        <p:txBody>
          <a:bodyPr/>
          <a:lstStyle/>
          <a:p>
            <a:r>
              <a:rPr lang="en-US" dirty="0" smtClean="0"/>
              <a:t>Get the volunteer talking!</a:t>
            </a:r>
          </a:p>
          <a:p>
            <a:r>
              <a:rPr lang="en-US" dirty="0" smtClean="0"/>
              <a:t>Ask open-ended &amp; follow-up questions </a:t>
            </a:r>
          </a:p>
          <a:p>
            <a:r>
              <a:rPr lang="en-US" dirty="0" smtClean="0"/>
              <a:t>Follow up on “red flags” – looking for work, required community service, possible life changes, scheduling conflicts</a:t>
            </a:r>
          </a:p>
          <a:p>
            <a:r>
              <a:rPr lang="en-US" dirty="0" smtClean="0"/>
              <a:t>Be direct</a:t>
            </a:r>
          </a:p>
          <a:p>
            <a:r>
              <a:rPr lang="en-US" dirty="0" smtClean="0"/>
              <a:t>Assess skills &amp; hobbies</a:t>
            </a:r>
            <a:endParaRPr lang="en-US" dirty="0"/>
          </a:p>
        </p:txBody>
      </p:sp>
    </p:spTree>
    <p:extLst>
      <p:ext uri="{BB962C8B-B14F-4D97-AF65-F5344CB8AC3E}">
        <p14:creationId xmlns:p14="http://schemas.microsoft.com/office/powerpoint/2010/main" val="2205915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Sample Interview Questions</a:t>
            </a:r>
            <a:endParaRPr lang="en-US" dirty="0"/>
          </a:p>
        </p:txBody>
      </p:sp>
      <p:sp>
        <p:nvSpPr>
          <p:cNvPr id="4" name="Content Placeholder 3"/>
          <p:cNvSpPr>
            <a:spLocks noGrp="1"/>
          </p:cNvSpPr>
          <p:nvPr>
            <p:ph idx="1"/>
          </p:nvPr>
        </p:nvSpPr>
        <p:spPr>
          <a:xfrm>
            <a:off x="457200" y="1371600"/>
            <a:ext cx="8305800" cy="4724400"/>
          </a:xfrm>
        </p:spPr>
        <p:txBody>
          <a:bodyPr>
            <a:normAutofit fontScale="25000" lnSpcReduction="20000"/>
          </a:bodyPr>
          <a:lstStyle/>
          <a:p>
            <a:pPr>
              <a:lnSpc>
                <a:spcPct val="115000"/>
              </a:lnSpc>
              <a:spcBef>
                <a:spcPts val="0"/>
              </a:spcBef>
            </a:pPr>
            <a:r>
              <a:rPr lang="en-US" sz="8000" dirty="0" smtClean="0">
                <a:latin typeface="Calibri"/>
                <a:ea typeface="Calibri"/>
                <a:cs typeface="Times New Roman"/>
              </a:rPr>
              <a:t>Tell </a:t>
            </a:r>
            <a:r>
              <a:rPr lang="en-US" sz="8000" dirty="0">
                <a:latin typeface="Calibri"/>
                <a:ea typeface="Calibri"/>
                <a:cs typeface="Times New Roman"/>
              </a:rPr>
              <a:t>me about what brought you to be looking to volunteer at this time and why Ethos seems like a good fit for you?</a:t>
            </a:r>
          </a:p>
          <a:p>
            <a:pPr marL="114300" marR="0" indent="0">
              <a:lnSpc>
                <a:spcPct val="115000"/>
              </a:lnSpc>
              <a:spcBef>
                <a:spcPts val="0"/>
              </a:spcBef>
              <a:spcAft>
                <a:spcPts val="0"/>
              </a:spcAft>
              <a:buNone/>
            </a:pPr>
            <a:r>
              <a:rPr lang="en-US" sz="8000" dirty="0">
                <a:latin typeface="Calibri"/>
                <a:ea typeface="Calibri"/>
                <a:cs typeface="Times New Roman"/>
              </a:rPr>
              <a:t> </a:t>
            </a:r>
          </a:p>
          <a:p>
            <a:pPr>
              <a:lnSpc>
                <a:spcPct val="115000"/>
              </a:lnSpc>
              <a:spcBef>
                <a:spcPts val="0"/>
              </a:spcBef>
            </a:pPr>
            <a:r>
              <a:rPr lang="en-US" sz="8000" dirty="0">
                <a:latin typeface="Calibri"/>
                <a:ea typeface="Calibri"/>
                <a:cs typeface="Times New Roman"/>
              </a:rPr>
              <a:t>Have you ever worked with or had personal relationships with seniors before?  If so, tell me about it! If not, tell me why working with seniors interests you at this time.</a:t>
            </a:r>
          </a:p>
          <a:p>
            <a:pPr marL="114300" marR="0" indent="0">
              <a:lnSpc>
                <a:spcPct val="115000"/>
              </a:lnSpc>
              <a:spcBef>
                <a:spcPts val="0"/>
              </a:spcBef>
              <a:spcAft>
                <a:spcPts val="0"/>
              </a:spcAft>
              <a:buNone/>
            </a:pPr>
            <a:r>
              <a:rPr lang="en-US" sz="8000" dirty="0">
                <a:latin typeface="Calibri"/>
                <a:ea typeface="Calibri"/>
                <a:cs typeface="Times New Roman"/>
              </a:rPr>
              <a:t> </a:t>
            </a:r>
          </a:p>
          <a:p>
            <a:pPr>
              <a:lnSpc>
                <a:spcPct val="115000"/>
              </a:lnSpc>
              <a:spcBef>
                <a:spcPts val="0"/>
              </a:spcBef>
            </a:pPr>
            <a:r>
              <a:rPr lang="en-US" sz="8000" dirty="0">
                <a:latin typeface="Calibri"/>
                <a:ea typeface="Calibri"/>
                <a:cs typeface="Times New Roman"/>
              </a:rPr>
              <a:t>Are there any special talents, skill or hobbies that you are looking to use in your volunteer experience? </a:t>
            </a:r>
          </a:p>
          <a:p>
            <a:pPr marL="114300" marR="0" indent="0">
              <a:lnSpc>
                <a:spcPct val="115000"/>
              </a:lnSpc>
              <a:spcBef>
                <a:spcPts val="0"/>
              </a:spcBef>
              <a:spcAft>
                <a:spcPts val="0"/>
              </a:spcAft>
              <a:buNone/>
            </a:pPr>
            <a:r>
              <a:rPr lang="en-US" sz="8000" dirty="0">
                <a:latin typeface="Calibri"/>
                <a:ea typeface="Calibri"/>
                <a:cs typeface="Times New Roman"/>
              </a:rPr>
              <a:t> </a:t>
            </a:r>
          </a:p>
          <a:p>
            <a:pPr>
              <a:lnSpc>
                <a:spcPct val="115000"/>
              </a:lnSpc>
              <a:spcBef>
                <a:spcPts val="0"/>
              </a:spcBef>
            </a:pPr>
            <a:r>
              <a:rPr lang="en-US" sz="8000" dirty="0">
                <a:latin typeface="Calibri"/>
                <a:ea typeface="Calibri"/>
                <a:cs typeface="Times New Roman"/>
              </a:rPr>
              <a:t>What type of volunteer commitment are you looking for in both frequency and duration?</a:t>
            </a:r>
          </a:p>
          <a:p>
            <a:pPr marL="114300" marR="0" indent="0">
              <a:lnSpc>
                <a:spcPct val="115000"/>
              </a:lnSpc>
              <a:spcBef>
                <a:spcPts val="0"/>
              </a:spcBef>
              <a:spcAft>
                <a:spcPts val="0"/>
              </a:spcAft>
              <a:buNone/>
            </a:pPr>
            <a:r>
              <a:rPr lang="en-US" sz="8000" dirty="0">
                <a:latin typeface="Calibri"/>
                <a:ea typeface="Calibri"/>
                <a:cs typeface="Times New Roman"/>
              </a:rPr>
              <a:t> </a:t>
            </a:r>
          </a:p>
          <a:p>
            <a:pPr>
              <a:lnSpc>
                <a:spcPct val="115000"/>
              </a:lnSpc>
              <a:spcBef>
                <a:spcPts val="0"/>
              </a:spcBef>
            </a:pPr>
            <a:r>
              <a:rPr lang="en-US" sz="8000" dirty="0">
                <a:latin typeface="Calibri"/>
                <a:ea typeface="Calibri"/>
                <a:cs typeface="Times New Roman"/>
              </a:rPr>
              <a:t>What does your weekly schedule look like?</a:t>
            </a:r>
          </a:p>
          <a:p>
            <a:pPr marL="114300" marR="0" indent="0">
              <a:lnSpc>
                <a:spcPct val="115000"/>
              </a:lnSpc>
              <a:spcBef>
                <a:spcPts val="0"/>
              </a:spcBef>
              <a:spcAft>
                <a:spcPts val="0"/>
              </a:spcAft>
              <a:buNone/>
            </a:pPr>
            <a:r>
              <a:rPr lang="en-US" sz="8000" dirty="0">
                <a:latin typeface="Calibri"/>
                <a:ea typeface="Calibri"/>
                <a:cs typeface="Times New Roman"/>
              </a:rPr>
              <a:t> </a:t>
            </a:r>
          </a:p>
          <a:p>
            <a:pPr>
              <a:lnSpc>
                <a:spcPct val="115000"/>
              </a:lnSpc>
              <a:spcBef>
                <a:spcPts val="0"/>
              </a:spcBef>
              <a:spcAft>
                <a:spcPts val="1000"/>
              </a:spcAft>
            </a:pPr>
            <a:r>
              <a:rPr lang="en-US" sz="8000" dirty="0">
                <a:latin typeface="Calibri"/>
                <a:ea typeface="Calibri"/>
                <a:cs typeface="Times New Roman"/>
              </a:rPr>
              <a:t>What form of communication works best for you?  Email, phone, letter?</a:t>
            </a:r>
          </a:p>
          <a:p>
            <a:endParaRPr lang="en-US" dirty="0" smtClean="0"/>
          </a:p>
        </p:txBody>
      </p:sp>
    </p:spTree>
    <p:extLst>
      <p:ext uri="{BB962C8B-B14F-4D97-AF65-F5344CB8AC3E}">
        <p14:creationId xmlns:p14="http://schemas.microsoft.com/office/powerpoint/2010/main" val="1758399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“Reading Between the Lines” in Volunteer Interviews</a:t>
            </a:r>
            <a:endParaRPr lang="en-US" dirty="0"/>
          </a:p>
        </p:txBody>
      </p:sp>
      <p:sp>
        <p:nvSpPr>
          <p:cNvPr id="4" name="Content Placeholder 3"/>
          <p:cNvSpPr>
            <a:spLocks noGrp="1"/>
          </p:cNvSpPr>
          <p:nvPr>
            <p:ph idx="1"/>
          </p:nvPr>
        </p:nvSpPr>
        <p:spPr/>
        <p:txBody>
          <a:bodyPr/>
          <a:lstStyle/>
          <a:p>
            <a:r>
              <a:rPr lang="en-US" dirty="0" smtClean="0"/>
              <a:t>Use the interview as a test </a:t>
            </a:r>
          </a:p>
          <a:p>
            <a:pPr lvl="1"/>
            <a:r>
              <a:rPr lang="en-US" dirty="0" smtClean="0"/>
              <a:t>Can they arrive on time? </a:t>
            </a:r>
          </a:p>
          <a:p>
            <a:pPr lvl="1"/>
            <a:r>
              <a:rPr lang="en-US" dirty="0" smtClean="0"/>
              <a:t>Can they call if they are running late? </a:t>
            </a:r>
          </a:p>
          <a:p>
            <a:pPr lvl="1"/>
            <a:r>
              <a:rPr lang="en-US" dirty="0" smtClean="0"/>
              <a:t>Appropriate dress? </a:t>
            </a:r>
          </a:p>
          <a:p>
            <a:pPr lvl="1"/>
            <a:r>
              <a:rPr lang="en-US" dirty="0" smtClean="0"/>
              <a:t>Can they follow instructions?</a:t>
            </a:r>
          </a:p>
          <a:p>
            <a:pPr lvl="1"/>
            <a:r>
              <a:rPr lang="en-US" dirty="0" smtClean="0"/>
              <a:t>Language skills</a:t>
            </a:r>
          </a:p>
          <a:p>
            <a:r>
              <a:rPr lang="en-US" dirty="0" smtClean="0"/>
              <a:t>Body language!</a:t>
            </a:r>
          </a:p>
          <a:p>
            <a:pPr lvl="1"/>
            <a:r>
              <a:rPr lang="en-US" dirty="0">
                <a:solidFill>
                  <a:prstClr val="black"/>
                </a:solidFill>
              </a:rPr>
              <a:t>Eye contact? </a:t>
            </a:r>
          </a:p>
          <a:p>
            <a:pPr marL="0" indent="0">
              <a:buNone/>
            </a:pPr>
            <a:endParaRPr lang="en-US" dirty="0" smtClean="0"/>
          </a:p>
        </p:txBody>
      </p:sp>
    </p:spTree>
    <p:extLst>
      <p:ext uri="{BB962C8B-B14F-4D97-AF65-F5344CB8AC3E}">
        <p14:creationId xmlns:p14="http://schemas.microsoft.com/office/powerpoint/2010/main" val="3572760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Communicating Volunteer Options</a:t>
            </a:r>
            <a:endParaRPr lang="en-US" dirty="0"/>
          </a:p>
        </p:txBody>
      </p:sp>
      <p:sp>
        <p:nvSpPr>
          <p:cNvPr id="4" name="Content Placeholder 3"/>
          <p:cNvSpPr>
            <a:spLocks noGrp="1"/>
          </p:cNvSpPr>
          <p:nvPr>
            <p:ph idx="1"/>
          </p:nvPr>
        </p:nvSpPr>
        <p:spPr/>
        <p:txBody>
          <a:bodyPr/>
          <a:lstStyle/>
          <a:p>
            <a:r>
              <a:rPr lang="en-US" dirty="0" smtClean="0"/>
              <a:t>Be clear and direct</a:t>
            </a:r>
          </a:p>
          <a:p>
            <a:r>
              <a:rPr lang="en-US" dirty="0" smtClean="0"/>
              <a:t>Have stock language ready for email communication</a:t>
            </a:r>
          </a:p>
          <a:p>
            <a:r>
              <a:rPr lang="en-US" dirty="0" smtClean="0"/>
              <a:t>Anticipate questions/concerns</a:t>
            </a:r>
          </a:p>
          <a:p>
            <a:r>
              <a:rPr lang="en-US" u="sng" dirty="0" smtClean="0"/>
              <a:t>Learn from your mistakes</a:t>
            </a:r>
            <a:r>
              <a:rPr lang="en-US" dirty="0" smtClean="0"/>
              <a:t>! Update language and training materials to reflect new experiences!</a:t>
            </a:r>
            <a:endParaRPr lang="en-US" dirty="0"/>
          </a:p>
        </p:txBody>
      </p:sp>
    </p:spTree>
    <p:extLst>
      <p:ext uri="{BB962C8B-B14F-4D97-AF65-F5344CB8AC3E}">
        <p14:creationId xmlns:p14="http://schemas.microsoft.com/office/powerpoint/2010/main" val="1047085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AgeWell West Roxbury">
      <a:dk1>
        <a:sysClr val="windowText" lastClr="000000"/>
      </a:dk1>
      <a:lt1>
        <a:sysClr val="window" lastClr="FFFFFF"/>
      </a:lt1>
      <a:dk2>
        <a:srgbClr val="90005A"/>
      </a:dk2>
      <a:lt2>
        <a:srgbClr val="C3BD06"/>
      </a:lt2>
      <a:accent1>
        <a:srgbClr val="C2D844"/>
      </a:accent1>
      <a:accent2>
        <a:srgbClr val="88CCA4"/>
      </a:accent2>
      <a:accent3>
        <a:srgbClr val="5E9990"/>
      </a:accent3>
      <a:accent4>
        <a:srgbClr val="ED9C23"/>
      </a:accent4>
      <a:accent5>
        <a:srgbClr val="C9BA9D"/>
      </a:accent5>
      <a:accent6>
        <a:srgbClr val="3C625D"/>
      </a:accent6>
      <a:hlink>
        <a:srgbClr val="90005A"/>
      </a:hlink>
      <a:folHlink>
        <a:srgbClr val="C3BD06"/>
      </a:folHlink>
    </a:clrScheme>
    <a:fontScheme name="Custom 1">
      <a:majorFont>
        <a:latin typeface="Frutiger LT Std 87 ExtraBlk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6011</TotalTime>
  <Words>3134</Words>
  <Application>Microsoft Office PowerPoint</Application>
  <PresentationFormat>On-screen Show (4:3)</PresentationFormat>
  <Paragraphs>384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Say Yes! Creatively Matching Volunteer Interest &amp; Skills with Community &amp; Agency Need  June 1, 2015  by Meg Licht Volunteer Services Program Manager at Ethos </vt:lpstr>
      <vt:lpstr>SAY YES! Creatively Matching Volunteer Interest &amp; Skills with Community &amp; Agency Need</vt:lpstr>
      <vt:lpstr>Ethos’ Volunteer Programs</vt:lpstr>
      <vt:lpstr>Presentation Goals </vt:lpstr>
      <vt:lpstr>Part One: Identifying Volunteer Motivation &amp; Skills</vt:lpstr>
      <vt:lpstr>Interview Tips</vt:lpstr>
      <vt:lpstr>Sample Interview Questions</vt:lpstr>
      <vt:lpstr>“Reading Between the Lines” in Volunteer Interviews</vt:lpstr>
      <vt:lpstr>Communicating Volunteer Options</vt:lpstr>
      <vt:lpstr>Sample Volunteers</vt:lpstr>
      <vt:lpstr>Part Two: Community &amp; Agency Need</vt:lpstr>
      <vt:lpstr>Client Surveys</vt:lpstr>
      <vt:lpstr>Volunteer Feedback</vt:lpstr>
      <vt:lpstr>“Spin Off” Programs </vt:lpstr>
      <vt:lpstr>“Spin Off” Programs - Examples </vt:lpstr>
      <vt:lpstr>“Listening Between the Lines”</vt:lpstr>
      <vt:lpstr>Formal Staff Surveys- Examples </vt:lpstr>
      <vt:lpstr>Know Your Agency</vt:lpstr>
      <vt:lpstr>Community Needs</vt:lpstr>
      <vt:lpstr>Brainstorm &amp; Discuss!</vt:lpstr>
      <vt:lpstr>Part Three: Putting it all Together with Case Studies</vt:lpstr>
      <vt:lpstr>In-Home Computer Training Program</vt:lpstr>
      <vt:lpstr>In-Home Computer Training Program</vt:lpstr>
      <vt:lpstr>PowerPoint Presentation</vt:lpstr>
      <vt:lpstr>In-Home Computer Training Program – Part Two!</vt:lpstr>
      <vt:lpstr>In-Home Computer Training Program – Part Two!</vt:lpstr>
      <vt:lpstr>Boston Money Management Internship Program </vt:lpstr>
      <vt:lpstr>Boston Money Management Internship Program </vt:lpstr>
      <vt:lpstr>PowerPoint Presentation</vt:lpstr>
      <vt:lpstr>Greeting Cards for Meals on Wheels </vt:lpstr>
      <vt:lpstr>Greeting Cards for Meals on Wheels </vt:lpstr>
      <vt:lpstr>PowerPoint Presentation</vt:lpstr>
      <vt:lpstr>Wrap Up</vt:lpstr>
      <vt:lpstr>Questions? Comments? </vt:lpstr>
    </vt:vector>
  </TitlesOfParts>
  <Company>Ethos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Communicating Your Brand</dc:subject>
  <dc:creator>Ethos - Ray Santos</dc:creator>
  <cp:lastModifiedBy>MARGARET LICHT</cp:lastModifiedBy>
  <cp:revision>187</cp:revision>
  <cp:lastPrinted>2015-05-29T19:26:09Z</cp:lastPrinted>
  <dcterms:created xsi:type="dcterms:W3CDTF">2013-02-27T19:38:10Z</dcterms:created>
  <dcterms:modified xsi:type="dcterms:W3CDTF">2015-06-03T13:00:22Z</dcterms:modified>
</cp:coreProperties>
</file>