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3" r:id="rId3"/>
    <p:sldId id="280" r:id="rId4"/>
    <p:sldId id="258" r:id="rId5"/>
    <p:sldId id="282" r:id="rId6"/>
    <p:sldId id="259" r:id="rId7"/>
    <p:sldId id="276" r:id="rId8"/>
    <p:sldId id="277" r:id="rId9"/>
    <p:sldId id="269" r:id="rId10"/>
    <p:sldId id="272" r:id="rId11"/>
    <p:sldId id="278" r:id="rId12"/>
    <p:sldId id="271" r:id="rId13"/>
    <p:sldId id="281"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3D7E8D0-1AA8-47DB-9C73-90DE12826F9D}">
          <p14:sldIdLst>
            <p14:sldId id="256"/>
            <p14:sldId id="273"/>
            <p14:sldId id="280"/>
            <p14:sldId id="258"/>
            <p14:sldId id="282"/>
            <p14:sldId id="259"/>
            <p14:sldId id="276"/>
            <p14:sldId id="277"/>
            <p14:sldId id="269"/>
            <p14:sldId id="272"/>
            <p14:sldId id="278"/>
            <p14:sldId id="271"/>
            <p14:sldId id="281"/>
            <p14:sldId id="267"/>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622" autoAdjust="0"/>
  </p:normalViewPr>
  <p:slideViewPr>
    <p:cSldViewPr>
      <p:cViewPr>
        <p:scale>
          <a:sx n="94" d="100"/>
          <a:sy n="94" d="100"/>
        </p:scale>
        <p:origin x="-2040" y="-372"/>
      </p:cViewPr>
      <p:guideLst>
        <p:guide orient="horz" pos="2160"/>
        <p:guide pos="2880"/>
      </p:guideLst>
    </p:cSldViewPr>
  </p:slideViewPr>
  <p:outlineViewPr>
    <p:cViewPr>
      <p:scale>
        <a:sx n="33" d="100"/>
        <a:sy n="33" d="100"/>
      </p:scale>
      <p:origin x="48" y="59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2F1508-D303-4AB6-9CFD-F3BAA13334B0}"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n-US"/>
        </a:p>
      </dgm:t>
    </dgm:pt>
    <dgm:pt modelId="{A9797049-53C8-44C6-B1FB-55C1061EF2B2}">
      <dgm:prSet phldrT="[Text]"/>
      <dgm:spPr/>
      <dgm:t>
        <a:bodyPr/>
        <a:lstStyle/>
        <a:p>
          <a:r>
            <a:rPr lang="en-US" b="1" dirty="0"/>
            <a:t>Emergency Response</a:t>
          </a:r>
        </a:p>
      </dgm:t>
    </dgm:pt>
    <dgm:pt modelId="{960DD3DB-0A34-40EC-A857-2CC8BFFCDD98}" type="parTrans" cxnId="{AFBEA6A3-85F9-478F-AC12-71606F4087FA}">
      <dgm:prSet/>
      <dgm:spPr/>
      <dgm:t>
        <a:bodyPr/>
        <a:lstStyle/>
        <a:p>
          <a:endParaRPr lang="en-US"/>
        </a:p>
      </dgm:t>
    </dgm:pt>
    <dgm:pt modelId="{1ED47981-EBED-44E1-92A7-44AE4F471B9F}" type="sibTrans" cxnId="{AFBEA6A3-85F9-478F-AC12-71606F4087FA}">
      <dgm:prSet/>
      <dgm:spPr/>
      <dgm:t>
        <a:bodyPr/>
        <a:lstStyle/>
        <a:p>
          <a:endParaRPr lang="en-US"/>
        </a:p>
      </dgm:t>
    </dgm:pt>
    <dgm:pt modelId="{B8B169CA-5598-4031-BFCE-EBA91F6B8416}">
      <dgm:prSet phldrT="[Text]" custT="1"/>
      <dgm:spPr/>
      <dgm:t>
        <a:bodyPr/>
        <a:lstStyle/>
        <a:p>
          <a:r>
            <a:rPr lang="en-US" sz="2400" dirty="0"/>
            <a:t>Will be responded to </a:t>
          </a:r>
          <a:r>
            <a:rPr lang="en-US" sz="2400" b="1" dirty="0"/>
            <a:t>within five hours.</a:t>
          </a:r>
          <a:endParaRPr lang="en-US" sz="2400" dirty="0"/>
        </a:p>
      </dgm:t>
    </dgm:pt>
    <dgm:pt modelId="{722810DA-B76B-42AC-969F-FD422870CB8D}" type="parTrans" cxnId="{6C637C6C-4179-4A8C-9FFF-B398E32E3E92}">
      <dgm:prSet/>
      <dgm:spPr/>
      <dgm:t>
        <a:bodyPr/>
        <a:lstStyle/>
        <a:p>
          <a:endParaRPr lang="en-US"/>
        </a:p>
      </dgm:t>
    </dgm:pt>
    <dgm:pt modelId="{CAF298C6-222B-4A21-ADAF-751C1A722E22}" type="sibTrans" cxnId="{6C637C6C-4179-4A8C-9FFF-B398E32E3E92}">
      <dgm:prSet/>
      <dgm:spPr/>
      <dgm:t>
        <a:bodyPr/>
        <a:lstStyle/>
        <a:p>
          <a:endParaRPr lang="en-US"/>
        </a:p>
      </dgm:t>
    </dgm:pt>
    <dgm:pt modelId="{E23B8D46-BF6D-4049-AAB0-A6AB47048A07}">
      <dgm:prSet phldrT="[Text]"/>
      <dgm:spPr/>
      <dgm:t>
        <a:bodyPr/>
        <a:lstStyle/>
        <a:p>
          <a:r>
            <a:rPr lang="en-US" b="1" dirty="0"/>
            <a:t>Rapid Response </a:t>
          </a:r>
        </a:p>
      </dgm:t>
    </dgm:pt>
    <dgm:pt modelId="{5FC926CC-4F02-408B-BAF1-3C568E2DF476}" type="parTrans" cxnId="{27EE3805-F462-4E43-AA17-D8544C2544D2}">
      <dgm:prSet/>
      <dgm:spPr/>
      <dgm:t>
        <a:bodyPr/>
        <a:lstStyle/>
        <a:p>
          <a:endParaRPr lang="en-US"/>
        </a:p>
      </dgm:t>
    </dgm:pt>
    <dgm:pt modelId="{C55BC219-A944-4924-B75E-12E733E4E6F8}" type="sibTrans" cxnId="{27EE3805-F462-4E43-AA17-D8544C2544D2}">
      <dgm:prSet/>
      <dgm:spPr/>
      <dgm:t>
        <a:bodyPr/>
        <a:lstStyle/>
        <a:p>
          <a:endParaRPr lang="en-US"/>
        </a:p>
      </dgm:t>
    </dgm:pt>
    <dgm:pt modelId="{996F443C-2D2D-4450-900B-DAE87B7B0C7C}">
      <dgm:prSet phldrT="[Text]" custT="1"/>
      <dgm:spPr/>
      <dgm:t>
        <a:bodyPr/>
        <a:lstStyle/>
        <a:p>
          <a:r>
            <a:rPr lang="en-US" sz="2400" dirty="0"/>
            <a:t>Will be responded to </a:t>
          </a:r>
          <a:r>
            <a:rPr lang="en-US" sz="2400" b="1" dirty="0"/>
            <a:t>within 24 hours.</a:t>
          </a:r>
          <a:endParaRPr lang="en-US" sz="2400" dirty="0"/>
        </a:p>
      </dgm:t>
    </dgm:pt>
    <dgm:pt modelId="{FA34C0B9-1817-4C32-9803-272526D1D762}" type="parTrans" cxnId="{B7DEFC14-D2B4-4164-BD41-282CAC5DE13F}">
      <dgm:prSet/>
      <dgm:spPr/>
      <dgm:t>
        <a:bodyPr/>
        <a:lstStyle/>
        <a:p>
          <a:endParaRPr lang="en-US"/>
        </a:p>
      </dgm:t>
    </dgm:pt>
    <dgm:pt modelId="{F42A9245-D5A8-473B-A81D-2D54059F1839}" type="sibTrans" cxnId="{B7DEFC14-D2B4-4164-BD41-282CAC5DE13F}">
      <dgm:prSet/>
      <dgm:spPr/>
      <dgm:t>
        <a:bodyPr/>
        <a:lstStyle/>
        <a:p>
          <a:endParaRPr lang="en-US"/>
        </a:p>
      </dgm:t>
    </dgm:pt>
    <dgm:pt modelId="{AEBA4E00-5A12-4530-B481-1CD507DC8A5E}">
      <dgm:prSet phldrT="[Text]"/>
      <dgm:spPr/>
      <dgm:t>
        <a:bodyPr/>
        <a:lstStyle/>
        <a:p>
          <a:r>
            <a:rPr lang="en-US" b="1" dirty="0"/>
            <a:t>A Full Investigation</a:t>
          </a:r>
        </a:p>
      </dgm:t>
    </dgm:pt>
    <dgm:pt modelId="{888E1AE1-CF18-4422-AD0E-244B22E114CE}" type="parTrans" cxnId="{0CCFEA23-AB7A-4115-89E0-2AF92D3D426C}">
      <dgm:prSet/>
      <dgm:spPr/>
      <dgm:t>
        <a:bodyPr/>
        <a:lstStyle/>
        <a:p>
          <a:endParaRPr lang="en-US"/>
        </a:p>
      </dgm:t>
    </dgm:pt>
    <dgm:pt modelId="{C6D5E69C-A125-4CDE-8384-C880AA0029B5}" type="sibTrans" cxnId="{0CCFEA23-AB7A-4115-89E0-2AF92D3D426C}">
      <dgm:prSet/>
      <dgm:spPr/>
      <dgm:t>
        <a:bodyPr/>
        <a:lstStyle/>
        <a:p>
          <a:endParaRPr lang="en-US"/>
        </a:p>
      </dgm:t>
    </dgm:pt>
    <dgm:pt modelId="{8F9FBE57-13F3-4442-BDB6-851C24CE31C9}">
      <dgm:prSet phldrT="[Text]" custT="1"/>
      <dgm:spPr/>
      <dgm:t>
        <a:bodyPr/>
        <a:lstStyle/>
        <a:p>
          <a:r>
            <a:rPr lang="en-US" sz="2400" dirty="0"/>
            <a:t>Will be completed </a:t>
          </a:r>
          <a:r>
            <a:rPr lang="en-US" sz="2400" b="1" dirty="0"/>
            <a:t>within 30 days.</a:t>
          </a:r>
          <a:endParaRPr lang="en-US" sz="2400" dirty="0"/>
        </a:p>
      </dgm:t>
    </dgm:pt>
    <dgm:pt modelId="{030B6474-72D3-4BAF-A33A-3C438F4C6A95}" type="parTrans" cxnId="{C6520CB0-013F-4D6F-864C-BDB52BBEF03B}">
      <dgm:prSet/>
      <dgm:spPr/>
      <dgm:t>
        <a:bodyPr/>
        <a:lstStyle/>
        <a:p>
          <a:endParaRPr lang="en-US"/>
        </a:p>
      </dgm:t>
    </dgm:pt>
    <dgm:pt modelId="{6645365A-5FF6-4A15-9E36-8A23A489A1D5}" type="sibTrans" cxnId="{C6520CB0-013F-4D6F-864C-BDB52BBEF03B}">
      <dgm:prSet/>
      <dgm:spPr/>
      <dgm:t>
        <a:bodyPr/>
        <a:lstStyle/>
        <a:p>
          <a:endParaRPr lang="en-US"/>
        </a:p>
      </dgm:t>
    </dgm:pt>
    <dgm:pt modelId="{3FA23348-F4A8-4FFB-A053-19B11EFC5403}">
      <dgm:prSet phldrT="[Text]" custT="1"/>
      <dgm:spPr/>
      <dgm:t>
        <a:bodyPr/>
        <a:lstStyle/>
        <a:p>
          <a:pPr>
            <a:lnSpc>
              <a:spcPct val="100000"/>
            </a:lnSpc>
            <a:spcAft>
              <a:spcPts val="0"/>
            </a:spcAft>
          </a:pPr>
          <a:r>
            <a:rPr lang="en-US" sz="1900" b="1" dirty="0"/>
            <a:t>Routine Response </a:t>
          </a:r>
        </a:p>
      </dgm:t>
    </dgm:pt>
    <dgm:pt modelId="{B51E5880-7514-4189-B0FB-A94AD0FFB0B5}" type="parTrans" cxnId="{E2AD17E1-E779-4CA0-81E1-B54F80F44D00}">
      <dgm:prSet/>
      <dgm:spPr/>
      <dgm:t>
        <a:bodyPr/>
        <a:lstStyle/>
        <a:p>
          <a:endParaRPr lang="en-US"/>
        </a:p>
      </dgm:t>
    </dgm:pt>
    <dgm:pt modelId="{36FA77FD-E2D0-4F91-B55C-9C312C730950}" type="sibTrans" cxnId="{E2AD17E1-E779-4CA0-81E1-B54F80F44D00}">
      <dgm:prSet/>
      <dgm:spPr/>
      <dgm:t>
        <a:bodyPr/>
        <a:lstStyle/>
        <a:p>
          <a:endParaRPr lang="en-US"/>
        </a:p>
      </dgm:t>
    </dgm:pt>
    <dgm:pt modelId="{955D47F0-4677-4680-860E-9E0F67D2EFE1}">
      <dgm:prSet phldrT="[Text]" custT="1"/>
      <dgm:spPr/>
      <dgm:t>
        <a:bodyPr/>
        <a:lstStyle/>
        <a:p>
          <a:r>
            <a:rPr lang="en-US" sz="2400" dirty="0"/>
            <a:t>Will be responded to </a:t>
          </a:r>
          <a:r>
            <a:rPr lang="en-US" sz="2400" b="1" dirty="0"/>
            <a:t>within 5 days.</a:t>
          </a:r>
        </a:p>
      </dgm:t>
    </dgm:pt>
    <dgm:pt modelId="{7E4F9190-8B30-4414-97DA-7F8514A9742E}" type="parTrans" cxnId="{36ED6E96-48E9-455B-AC9A-8F5FC3060FBB}">
      <dgm:prSet/>
      <dgm:spPr/>
      <dgm:t>
        <a:bodyPr/>
        <a:lstStyle/>
        <a:p>
          <a:endParaRPr lang="en-US"/>
        </a:p>
      </dgm:t>
    </dgm:pt>
    <dgm:pt modelId="{5FFD956B-6E0C-4AA6-8215-185986C3F12E}" type="sibTrans" cxnId="{36ED6E96-48E9-455B-AC9A-8F5FC3060FBB}">
      <dgm:prSet/>
      <dgm:spPr/>
      <dgm:t>
        <a:bodyPr/>
        <a:lstStyle/>
        <a:p>
          <a:endParaRPr lang="en-US"/>
        </a:p>
      </dgm:t>
    </dgm:pt>
    <dgm:pt modelId="{F0D2F74F-B1B9-4053-A27D-5398A435B3E1}" type="pres">
      <dgm:prSet presAssocID="{412F1508-D303-4AB6-9CFD-F3BAA13334B0}" presName="Name0" presStyleCnt="0">
        <dgm:presLayoutVars>
          <dgm:dir/>
          <dgm:animLvl val="lvl"/>
          <dgm:resizeHandles val="exact"/>
        </dgm:presLayoutVars>
      </dgm:prSet>
      <dgm:spPr/>
      <dgm:t>
        <a:bodyPr/>
        <a:lstStyle/>
        <a:p>
          <a:endParaRPr lang="en-US"/>
        </a:p>
      </dgm:t>
    </dgm:pt>
    <dgm:pt modelId="{D33C02E7-42A6-4FDB-AFCB-50FD4E9B8AE1}" type="pres">
      <dgm:prSet presAssocID="{A9797049-53C8-44C6-B1FB-55C1061EF2B2}" presName="linNode" presStyleCnt="0"/>
      <dgm:spPr/>
    </dgm:pt>
    <dgm:pt modelId="{783FE682-8003-4066-8BB4-D8F3056036EC}" type="pres">
      <dgm:prSet presAssocID="{A9797049-53C8-44C6-B1FB-55C1061EF2B2}" presName="parTx" presStyleLbl="revTx" presStyleIdx="0" presStyleCnt="4">
        <dgm:presLayoutVars>
          <dgm:chMax val="1"/>
          <dgm:bulletEnabled val="1"/>
        </dgm:presLayoutVars>
      </dgm:prSet>
      <dgm:spPr/>
      <dgm:t>
        <a:bodyPr/>
        <a:lstStyle/>
        <a:p>
          <a:endParaRPr lang="en-US"/>
        </a:p>
      </dgm:t>
    </dgm:pt>
    <dgm:pt modelId="{A1147BDD-A3EF-443A-802C-27F4F36B5F8D}" type="pres">
      <dgm:prSet presAssocID="{A9797049-53C8-44C6-B1FB-55C1061EF2B2}" presName="bracket" presStyleLbl="parChTrans1D1" presStyleIdx="0" presStyleCnt="4"/>
      <dgm:spPr/>
    </dgm:pt>
    <dgm:pt modelId="{F988310A-9842-4494-8C27-C7FFF2E78C97}" type="pres">
      <dgm:prSet presAssocID="{A9797049-53C8-44C6-B1FB-55C1061EF2B2}" presName="spH" presStyleCnt="0"/>
      <dgm:spPr/>
    </dgm:pt>
    <dgm:pt modelId="{CA73C562-5874-4371-977A-E2C5005EBE1E}" type="pres">
      <dgm:prSet presAssocID="{A9797049-53C8-44C6-B1FB-55C1061EF2B2}" presName="desTx" presStyleLbl="node1" presStyleIdx="0" presStyleCnt="4" custScaleX="132732" custScaleY="108638">
        <dgm:presLayoutVars>
          <dgm:bulletEnabled val="1"/>
        </dgm:presLayoutVars>
      </dgm:prSet>
      <dgm:spPr/>
      <dgm:t>
        <a:bodyPr/>
        <a:lstStyle/>
        <a:p>
          <a:endParaRPr lang="en-US"/>
        </a:p>
      </dgm:t>
    </dgm:pt>
    <dgm:pt modelId="{CD3C267A-3DEF-428F-B174-EE2720876D23}" type="pres">
      <dgm:prSet presAssocID="{1ED47981-EBED-44E1-92A7-44AE4F471B9F}" presName="spV" presStyleCnt="0"/>
      <dgm:spPr/>
    </dgm:pt>
    <dgm:pt modelId="{9295A736-F83F-464F-9A32-D17647C88F70}" type="pres">
      <dgm:prSet presAssocID="{E23B8D46-BF6D-4049-AAB0-A6AB47048A07}" presName="linNode" presStyleCnt="0"/>
      <dgm:spPr/>
    </dgm:pt>
    <dgm:pt modelId="{36067498-2235-4DEE-8283-097F57759F5C}" type="pres">
      <dgm:prSet presAssocID="{E23B8D46-BF6D-4049-AAB0-A6AB47048A07}" presName="parTx" presStyleLbl="revTx" presStyleIdx="1" presStyleCnt="4" custScaleX="59205" custLinFactX="222" custLinFactNeighborX="100000" custLinFactNeighborY="-7672">
        <dgm:presLayoutVars>
          <dgm:chMax val="1"/>
          <dgm:bulletEnabled val="1"/>
        </dgm:presLayoutVars>
      </dgm:prSet>
      <dgm:spPr/>
      <dgm:t>
        <a:bodyPr/>
        <a:lstStyle/>
        <a:p>
          <a:endParaRPr lang="en-US"/>
        </a:p>
      </dgm:t>
    </dgm:pt>
    <dgm:pt modelId="{807736BB-4471-48BB-B3C0-0ACAAEC48459}" type="pres">
      <dgm:prSet presAssocID="{E23B8D46-BF6D-4049-AAB0-A6AB47048A07}" presName="bracket" presStyleLbl="parChTrans1D1" presStyleIdx="1" presStyleCnt="4" custScaleY="68310" custLinFactX="53500" custLinFactNeighborX="100000" custLinFactNeighborY="1823"/>
      <dgm:spPr/>
    </dgm:pt>
    <dgm:pt modelId="{3B544A3B-2F2F-4D97-A706-F8EEDE021787}" type="pres">
      <dgm:prSet presAssocID="{E23B8D46-BF6D-4049-AAB0-A6AB47048A07}" presName="spH" presStyleCnt="0"/>
      <dgm:spPr/>
    </dgm:pt>
    <dgm:pt modelId="{3A57E764-7572-4F64-A65D-821ACF24D4E6}" type="pres">
      <dgm:prSet presAssocID="{E23B8D46-BF6D-4049-AAB0-A6AB47048A07}" presName="desTx" presStyleLbl="node1" presStyleIdx="1" presStyleCnt="4" custScaleX="92970" custScaleY="80702" custLinFactX="4867" custLinFactNeighborX="100000" custLinFactNeighborY="-4651">
        <dgm:presLayoutVars>
          <dgm:bulletEnabled val="1"/>
        </dgm:presLayoutVars>
      </dgm:prSet>
      <dgm:spPr/>
      <dgm:t>
        <a:bodyPr/>
        <a:lstStyle/>
        <a:p>
          <a:endParaRPr lang="en-US"/>
        </a:p>
      </dgm:t>
    </dgm:pt>
    <dgm:pt modelId="{5EE1F366-2461-49B5-9B17-6DD145C16341}" type="pres">
      <dgm:prSet presAssocID="{C55BC219-A944-4924-B75E-12E733E4E6F8}" presName="spV" presStyleCnt="0"/>
      <dgm:spPr/>
    </dgm:pt>
    <dgm:pt modelId="{1C4A0FEA-89A6-45F8-9F7A-49A46546A814}" type="pres">
      <dgm:prSet presAssocID="{3FA23348-F4A8-4FFB-A053-19B11EFC5403}" presName="linNode" presStyleCnt="0"/>
      <dgm:spPr/>
    </dgm:pt>
    <dgm:pt modelId="{15178680-3B58-4486-BC37-5CAADFC3750E}" type="pres">
      <dgm:prSet presAssocID="{3FA23348-F4A8-4FFB-A053-19B11EFC5403}" presName="parTx" presStyleLbl="revTx" presStyleIdx="2" presStyleCnt="4" custScaleX="82776" custScaleY="68720">
        <dgm:presLayoutVars>
          <dgm:chMax val="1"/>
          <dgm:bulletEnabled val="1"/>
        </dgm:presLayoutVars>
      </dgm:prSet>
      <dgm:spPr/>
      <dgm:t>
        <a:bodyPr/>
        <a:lstStyle/>
        <a:p>
          <a:endParaRPr lang="en-US"/>
        </a:p>
      </dgm:t>
    </dgm:pt>
    <dgm:pt modelId="{B3E14F04-CBE1-47A9-B9D2-D9897D95CA51}" type="pres">
      <dgm:prSet presAssocID="{3FA23348-F4A8-4FFB-A053-19B11EFC5403}" presName="bracket" presStyleLbl="parChTrans1D1" presStyleIdx="2" presStyleCnt="4" custScaleY="78028" custLinFactNeighborX="-19466" custLinFactNeighborY="4654"/>
      <dgm:spPr/>
    </dgm:pt>
    <dgm:pt modelId="{3906A451-09DC-411D-A603-CD201323E366}" type="pres">
      <dgm:prSet presAssocID="{3FA23348-F4A8-4FFB-A053-19B11EFC5403}" presName="spH" presStyleCnt="0"/>
      <dgm:spPr/>
    </dgm:pt>
    <dgm:pt modelId="{AC55934B-4ED3-45E7-B055-07C894B98544}" type="pres">
      <dgm:prSet presAssocID="{3FA23348-F4A8-4FFB-A053-19B11EFC5403}" presName="desTx" presStyleLbl="node1" presStyleIdx="2" presStyleCnt="4" custScaleX="99301" custScaleY="68720">
        <dgm:presLayoutVars>
          <dgm:bulletEnabled val="1"/>
        </dgm:presLayoutVars>
      </dgm:prSet>
      <dgm:spPr/>
      <dgm:t>
        <a:bodyPr/>
        <a:lstStyle/>
        <a:p>
          <a:endParaRPr lang="en-US"/>
        </a:p>
      </dgm:t>
    </dgm:pt>
    <dgm:pt modelId="{7A65D138-C80F-41EE-9A14-CEC451B77F19}" type="pres">
      <dgm:prSet presAssocID="{36FA77FD-E2D0-4F91-B55C-9C312C730950}" presName="spV" presStyleCnt="0"/>
      <dgm:spPr/>
    </dgm:pt>
    <dgm:pt modelId="{6753108B-4806-4FD2-BE7A-5ADE065CACCD}" type="pres">
      <dgm:prSet presAssocID="{AEBA4E00-5A12-4530-B481-1CD507DC8A5E}" presName="linNode" presStyleCnt="0"/>
      <dgm:spPr/>
    </dgm:pt>
    <dgm:pt modelId="{6DA36178-1688-42CA-9B7A-317D7D9839B2}" type="pres">
      <dgm:prSet presAssocID="{AEBA4E00-5A12-4530-B481-1CD507DC8A5E}" presName="parTx" presStyleLbl="revTx" presStyleIdx="3" presStyleCnt="4" custLinFactNeighborX="-468" custLinFactNeighborY="17760">
        <dgm:presLayoutVars>
          <dgm:chMax val="1"/>
          <dgm:bulletEnabled val="1"/>
        </dgm:presLayoutVars>
      </dgm:prSet>
      <dgm:spPr/>
      <dgm:t>
        <a:bodyPr/>
        <a:lstStyle/>
        <a:p>
          <a:endParaRPr lang="en-US"/>
        </a:p>
      </dgm:t>
    </dgm:pt>
    <dgm:pt modelId="{B1DA3C05-2016-492D-AE00-A7C67D4CCC08}" type="pres">
      <dgm:prSet presAssocID="{AEBA4E00-5A12-4530-B481-1CD507DC8A5E}" presName="bracket" presStyleLbl="parChTrans1D1" presStyleIdx="3" presStyleCnt="4" custScaleY="68310" custLinFactNeighborX="-18246" custLinFactNeighborY="14585"/>
      <dgm:spPr/>
    </dgm:pt>
    <dgm:pt modelId="{3F03F72C-BE7E-4967-A5CF-D7F2729D9C2B}" type="pres">
      <dgm:prSet presAssocID="{AEBA4E00-5A12-4530-B481-1CD507DC8A5E}" presName="spH" presStyleCnt="0"/>
      <dgm:spPr/>
    </dgm:pt>
    <dgm:pt modelId="{0BB42DA0-AAFD-4501-80BC-740CF151685E}" type="pres">
      <dgm:prSet presAssocID="{AEBA4E00-5A12-4530-B481-1CD507DC8A5E}" presName="desTx" presStyleLbl="node1" presStyleIdx="3" presStyleCnt="4" custScaleX="131187" custScaleY="82981" custLinFactNeighborX="-8379" custLinFactNeighborY="9250">
        <dgm:presLayoutVars>
          <dgm:bulletEnabled val="1"/>
        </dgm:presLayoutVars>
      </dgm:prSet>
      <dgm:spPr/>
      <dgm:t>
        <a:bodyPr/>
        <a:lstStyle/>
        <a:p>
          <a:endParaRPr lang="en-US"/>
        </a:p>
      </dgm:t>
    </dgm:pt>
  </dgm:ptLst>
  <dgm:cxnLst>
    <dgm:cxn modelId="{864102C0-84BE-474C-9056-17E703133120}" type="presOf" srcId="{955D47F0-4677-4680-860E-9E0F67D2EFE1}" destId="{AC55934B-4ED3-45E7-B055-07C894B98544}" srcOrd="0" destOrd="0" presId="urn:diagrams.loki3.com/BracketList+Icon"/>
    <dgm:cxn modelId="{27EE3805-F462-4E43-AA17-D8544C2544D2}" srcId="{412F1508-D303-4AB6-9CFD-F3BAA13334B0}" destId="{E23B8D46-BF6D-4049-AAB0-A6AB47048A07}" srcOrd="1" destOrd="0" parTransId="{5FC926CC-4F02-408B-BAF1-3C568E2DF476}" sibTransId="{C55BC219-A944-4924-B75E-12E733E4E6F8}"/>
    <dgm:cxn modelId="{AFBEA6A3-85F9-478F-AC12-71606F4087FA}" srcId="{412F1508-D303-4AB6-9CFD-F3BAA13334B0}" destId="{A9797049-53C8-44C6-B1FB-55C1061EF2B2}" srcOrd="0" destOrd="0" parTransId="{960DD3DB-0A34-40EC-A857-2CC8BFFCDD98}" sibTransId="{1ED47981-EBED-44E1-92A7-44AE4F471B9F}"/>
    <dgm:cxn modelId="{CFDC1F0C-691A-4ABC-AC47-DDF491861002}" type="presOf" srcId="{B8B169CA-5598-4031-BFCE-EBA91F6B8416}" destId="{CA73C562-5874-4371-977A-E2C5005EBE1E}" srcOrd="0" destOrd="0" presId="urn:diagrams.loki3.com/BracketList+Icon"/>
    <dgm:cxn modelId="{A570184F-3E1A-4C93-BB79-0489B3F4C398}" type="presOf" srcId="{AEBA4E00-5A12-4530-B481-1CD507DC8A5E}" destId="{6DA36178-1688-42CA-9B7A-317D7D9839B2}" srcOrd="0" destOrd="0" presId="urn:diagrams.loki3.com/BracketList+Icon"/>
    <dgm:cxn modelId="{EB5B06DB-5E91-492A-BDED-2D914E1575BE}" type="presOf" srcId="{3FA23348-F4A8-4FFB-A053-19B11EFC5403}" destId="{15178680-3B58-4486-BC37-5CAADFC3750E}" srcOrd="0" destOrd="0" presId="urn:diagrams.loki3.com/BracketList+Icon"/>
    <dgm:cxn modelId="{2A3089CB-C4C9-48B1-AD77-C1C3959678EF}" type="presOf" srcId="{996F443C-2D2D-4450-900B-DAE87B7B0C7C}" destId="{3A57E764-7572-4F64-A65D-821ACF24D4E6}" srcOrd="0" destOrd="0" presId="urn:diagrams.loki3.com/BracketList+Icon"/>
    <dgm:cxn modelId="{6C637C6C-4179-4A8C-9FFF-B398E32E3E92}" srcId="{A9797049-53C8-44C6-B1FB-55C1061EF2B2}" destId="{B8B169CA-5598-4031-BFCE-EBA91F6B8416}" srcOrd="0" destOrd="0" parTransId="{722810DA-B76B-42AC-969F-FD422870CB8D}" sibTransId="{CAF298C6-222B-4A21-ADAF-751C1A722E22}"/>
    <dgm:cxn modelId="{0CCFEA23-AB7A-4115-89E0-2AF92D3D426C}" srcId="{412F1508-D303-4AB6-9CFD-F3BAA13334B0}" destId="{AEBA4E00-5A12-4530-B481-1CD507DC8A5E}" srcOrd="3" destOrd="0" parTransId="{888E1AE1-CF18-4422-AD0E-244B22E114CE}" sibTransId="{C6D5E69C-A125-4CDE-8384-C880AA0029B5}"/>
    <dgm:cxn modelId="{D8031CC2-2B02-4D3B-87C5-48FC351294F3}" type="presOf" srcId="{A9797049-53C8-44C6-B1FB-55C1061EF2B2}" destId="{783FE682-8003-4066-8BB4-D8F3056036EC}" srcOrd="0" destOrd="0" presId="urn:diagrams.loki3.com/BracketList+Icon"/>
    <dgm:cxn modelId="{DDB72C4C-5311-4ED6-888B-51FE28E0DF01}" type="presOf" srcId="{412F1508-D303-4AB6-9CFD-F3BAA13334B0}" destId="{F0D2F74F-B1B9-4053-A27D-5398A435B3E1}" srcOrd="0" destOrd="0" presId="urn:diagrams.loki3.com/BracketList+Icon"/>
    <dgm:cxn modelId="{85311AA6-8E6D-447D-A59B-CA8BC421C7CD}" type="presOf" srcId="{E23B8D46-BF6D-4049-AAB0-A6AB47048A07}" destId="{36067498-2235-4DEE-8283-097F57759F5C}" srcOrd="0" destOrd="0" presId="urn:diagrams.loki3.com/BracketList+Icon"/>
    <dgm:cxn modelId="{C6520CB0-013F-4D6F-864C-BDB52BBEF03B}" srcId="{AEBA4E00-5A12-4530-B481-1CD507DC8A5E}" destId="{8F9FBE57-13F3-4442-BDB6-851C24CE31C9}" srcOrd="0" destOrd="0" parTransId="{030B6474-72D3-4BAF-A33A-3C438F4C6A95}" sibTransId="{6645365A-5FF6-4A15-9E36-8A23A489A1D5}"/>
    <dgm:cxn modelId="{36ED6E96-48E9-455B-AC9A-8F5FC3060FBB}" srcId="{3FA23348-F4A8-4FFB-A053-19B11EFC5403}" destId="{955D47F0-4677-4680-860E-9E0F67D2EFE1}" srcOrd="0" destOrd="0" parTransId="{7E4F9190-8B30-4414-97DA-7F8514A9742E}" sibTransId="{5FFD956B-6E0C-4AA6-8215-185986C3F12E}"/>
    <dgm:cxn modelId="{E2AD17E1-E779-4CA0-81E1-B54F80F44D00}" srcId="{412F1508-D303-4AB6-9CFD-F3BAA13334B0}" destId="{3FA23348-F4A8-4FFB-A053-19B11EFC5403}" srcOrd="2" destOrd="0" parTransId="{B51E5880-7514-4189-B0FB-A94AD0FFB0B5}" sibTransId="{36FA77FD-E2D0-4F91-B55C-9C312C730950}"/>
    <dgm:cxn modelId="{B7DEFC14-D2B4-4164-BD41-282CAC5DE13F}" srcId="{E23B8D46-BF6D-4049-AAB0-A6AB47048A07}" destId="{996F443C-2D2D-4450-900B-DAE87B7B0C7C}" srcOrd="0" destOrd="0" parTransId="{FA34C0B9-1817-4C32-9803-272526D1D762}" sibTransId="{F42A9245-D5A8-473B-A81D-2D54059F1839}"/>
    <dgm:cxn modelId="{EEFF01D3-578F-4538-847A-A959848EE3E7}" type="presOf" srcId="{8F9FBE57-13F3-4442-BDB6-851C24CE31C9}" destId="{0BB42DA0-AAFD-4501-80BC-740CF151685E}" srcOrd="0" destOrd="0" presId="urn:diagrams.loki3.com/BracketList+Icon"/>
    <dgm:cxn modelId="{9DD73655-DA37-4343-80E1-5F14F6B5F862}" type="presParOf" srcId="{F0D2F74F-B1B9-4053-A27D-5398A435B3E1}" destId="{D33C02E7-42A6-4FDB-AFCB-50FD4E9B8AE1}" srcOrd="0" destOrd="0" presId="urn:diagrams.loki3.com/BracketList+Icon"/>
    <dgm:cxn modelId="{D0526677-67F8-4B8F-9AAC-224970F88341}" type="presParOf" srcId="{D33C02E7-42A6-4FDB-AFCB-50FD4E9B8AE1}" destId="{783FE682-8003-4066-8BB4-D8F3056036EC}" srcOrd="0" destOrd="0" presId="urn:diagrams.loki3.com/BracketList+Icon"/>
    <dgm:cxn modelId="{A66632A0-B2E5-4F29-B136-92D63CAD420A}" type="presParOf" srcId="{D33C02E7-42A6-4FDB-AFCB-50FD4E9B8AE1}" destId="{A1147BDD-A3EF-443A-802C-27F4F36B5F8D}" srcOrd="1" destOrd="0" presId="urn:diagrams.loki3.com/BracketList+Icon"/>
    <dgm:cxn modelId="{A6717C63-DA9E-4A68-86F6-4A026583CE97}" type="presParOf" srcId="{D33C02E7-42A6-4FDB-AFCB-50FD4E9B8AE1}" destId="{F988310A-9842-4494-8C27-C7FFF2E78C97}" srcOrd="2" destOrd="0" presId="urn:diagrams.loki3.com/BracketList+Icon"/>
    <dgm:cxn modelId="{5A2E2AC9-FBBF-43A6-BB36-6F0237B002E3}" type="presParOf" srcId="{D33C02E7-42A6-4FDB-AFCB-50FD4E9B8AE1}" destId="{CA73C562-5874-4371-977A-E2C5005EBE1E}" srcOrd="3" destOrd="0" presId="urn:diagrams.loki3.com/BracketList+Icon"/>
    <dgm:cxn modelId="{352632D2-5803-453E-95AB-B1DFE4F2A792}" type="presParOf" srcId="{F0D2F74F-B1B9-4053-A27D-5398A435B3E1}" destId="{CD3C267A-3DEF-428F-B174-EE2720876D23}" srcOrd="1" destOrd="0" presId="urn:diagrams.loki3.com/BracketList+Icon"/>
    <dgm:cxn modelId="{5D45D688-8090-4BD5-97F0-979547A4C12C}" type="presParOf" srcId="{F0D2F74F-B1B9-4053-A27D-5398A435B3E1}" destId="{9295A736-F83F-464F-9A32-D17647C88F70}" srcOrd="2" destOrd="0" presId="urn:diagrams.loki3.com/BracketList+Icon"/>
    <dgm:cxn modelId="{1FF26ACA-3A87-4621-909E-2FF24D3331ED}" type="presParOf" srcId="{9295A736-F83F-464F-9A32-D17647C88F70}" destId="{36067498-2235-4DEE-8283-097F57759F5C}" srcOrd="0" destOrd="0" presId="urn:diagrams.loki3.com/BracketList+Icon"/>
    <dgm:cxn modelId="{F69079B4-D9B0-4471-8CCB-E68D2D2AE37B}" type="presParOf" srcId="{9295A736-F83F-464F-9A32-D17647C88F70}" destId="{807736BB-4471-48BB-B3C0-0ACAAEC48459}" srcOrd="1" destOrd="0" presId="urn:diagrams.loki3.com/BracketList+Icon"/>
    <dgm:cxn modelId="{43A23F96-E072-406C-8749-E9A3C7F38F78}" type="presParOf" srcId="{9295A736-F83F-464F-9A32-D17647C88F70}" destId="{3B544A3B-2F2F-4D97-A706-F8EEDE021787}" srcOrd="2" destOrd="0" presId="urn:diagrams.loki3.com/BracketList+Icon"/>
    <dgm:cxn modelId="{204256A6-D7F1-435D-8244-CCFB642B4CBA}" type="presParOf" srcId="{9295A736-F83F-464F-9A32-D17647C88F70}" destId="{3A57E764-7572-4F64-A65D-821ACF24D4E6}" srcOrd="3" destOrd="0" presId="urn:diagrams.loki3.com/BracketList+Icon"/>
    <dgm:cxn modelId="{2D9D6EA8-9AFE-4BFE-999F-3650B2C0F818}" type="presParOf" srcId="{F0D2F74F-B1B9-4053-A27D-5398A435B3E1}" destId="{5EE1F366-2461-49B5-9B17-6DD145C16341}" srcOrd="3" destOrd="0" presId="urn:diagrams.loki3.com/BracketList+Icon"/>
    <dgm:cxn modelId="{17B13469-5DF3-4458-865C-67ACE1F02F47}" type="presParOf" srcId="{F0D2F74F-B1B9-4053-A27D-5398A435B3E1}" destId="{1C4A0FEA-89A6-45F8-9F7A-49A46546A814}" srcOrd="4" destOrd="0" presId="urn:diagrams.loki3.com/BracketList+Icon"/>
    <dgm:cxn modelId="{65999872-3644-4F87-A93F-971F4F689813}" type="presParOf" srcId="{1C4A0FEA-89A6-45F8-9F7A-49A46546A814}" destId="{15178680-3B58-4486-BC37-5CAADFC3750E}" srcOrd="0" destOrd="0" presId="urn:diagrams.loki3.com/BracketList+Icon"/>
    <dgm:cxn modelId="{EEFD791A-4ECD-4C96-8074-B018AF1D3F1D}" type="presParOf" srcId="{1C4A0FEA-89A6-45F8-9F7A-49A46546A814}" destId="{B3E14F04-CBE1-47A9-B9D2-D9897D95CA51}" srcOrd="1" destOrd="0" presId="urn:diagrams.loki3.com/BracketList+Icon"/>
    <dgm:cxn modelId="{DB44578B-8633-4087-B24C-182253938863}" type="presParOf" srcId="{1C4A0FEA-89A6-45F8-9F7A-49A46546A814}" destId="{3906A451-09DC-411D-A603-CD201323E366}" srcOrd="2" destOrd="0" presId="urn:diagrams.loki3.com/BracketList+Icon"/>
    <dgm:cxn modelId="{4B505B48-F7FF-4E7D-AA59-69C82F727D14}" type="presParOf" srcId="{1C4A0FEA-89A6-45F8-9F7A-49A46546A814}" destId="{AC55934B-4ED3-45E7-B055-07C894B98544}" srcOrd="3" destOrd="0" presId="urn:diagrams.loki3.com/BracketList+Icon"/>
    <dgm:cxn modelId="{3B989889-3F4E-4FDB-AD3E-56D1CB2B0EBD}" type="presParOf" srcId="{F0D2F74F-B1B9-4053-A27D-5398A435B3E1}" destId="{7A65D138-C80F-41EE-9A14-CEC451B77F19}" srcOrd="5" destOrd="0" presId="urn:diagrams.loki3.com/BracketList+Icon"/>
    <dgm:cxn modelId="{71BC39AF-9630-4041-BF98-2CFF01DF9A1C}" type="presParOf" srcId="{F0D2F74F-B1B9-4053-A27D-5398A435B3E1}" destId="{6753108B-4806-4FD2-BE7A-5ADE065CACCD}" srcOrd="6" destOrd="0" presId="urn:diagrams.loki3.com/BracketList+Icon"/>
    <dgm:cxn modelId="{A6A16E26-A990-4906-ACE9-80A771361AFE}" type="presParOf" srcId="{6753108B-4806-4FD2-BE7A-5ADE065CACCD}" destId="{6DA36178-1688-42CA-9B7A-317D7D9839B2}" srcOrd="0" destOrd="0" presId="urn:diagrams.loki3.com/BracketList+Icon"/>
    <dgm:cxn modelId="{C44EE8C5-0E8D-49EF-B124-9B5B7A9AACFE}" type="presParOf" srcId="{6753108B-4806-4FD2-BE7A-5ADE065CACCD}" destId="{B1DA3C05-2016-492D-AE00-A7C67D4CCC08}" srcOrd="1" destOrd="0" presId="urn:diagrams.loki3.com/BracketList+Icon"/>
    <dgm:cxn modelId="{6537C735-56CD-4E0B-9E3A-1DB6294FBCBA}" type="presParOf" srcId="{6753108B-4806-4FD2-BE7A-5ADE065CACCD}" destId="{3F03F72C-BE7E-4967-A5CF-D7F2729D9C2B}" srcOrd="2" destOrd="0" presId="urn:diagrams.loki3.com/BracketList+Icon"/>
    <dgm:cxn modelId="{B781FC8B-E194-4AEB-A721-E357B776F13F}" type="presParOf" srcId="{6753108B-4806-4FD2-BE7A-5ADE065CACCD}" destId="{0BB42DA0-AAFD-4501-80BC-740CF151685E}"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876E91-2708-465C-949F-1F567FB5059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6DAC411-FD5D-4BC5-B032-370E3DDAA1A4}" type="datetimeFigureOut">
              <a:rPr lang="en-US" smtClean="0"/>
              <a:pPr/>
              <a:t>5/14/2021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68876E91-2708-465C-949F-1F567FB50593}"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DAC411-FD5D-4BC5-B032-370E3DDAA1A4}" type="datetimeFigureOut">
              <a:rPr lang="en-US" smtClean="0"/>
              <a:pPr/>
              <a:t>5/14/2021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876E91-2708-465C-949F-1F567FB50593}"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ivalcimond@centralboston.org" TargetMode="External"/><Relationship Id="rId2" Type="http://schemas.openxmlformats.org/officeDocument/2006/relationships/hyperlink" Target="mailto:cpham@centralboston.org" TargetMode="External"/><Relationship Id="rId1" Type="http://schemas.openxmlformats.org/officeDocument/2006/relationships/slideLayout" Target="../slideLayouts/slideLayout2.xml"/><Relationship Id="rId4" Type="http://schemas.openxmlformats.org/officeDocument/2006/relationships/hyperlink" Target="mailto:frodrigues@centralboston.org"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www.mass.gov/doc/elder-abuse-mandated-reporter-form-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_MISWeb\new_logo_wo_nam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200400"/>
            <a:ext cx="3505200" cy="281790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533400" y="1371600"/>
            <a:ext cx="8382000" cy="1828800"/>
          </a:xfrm>
        </p:spPr>
        <p:txBody>
          <a:bodyPr/>
          <a:lstStyle/>
          <a:p>
            <a:pPr algn="ctr"/>
            <a:r>
              <a:rPr lang="en-US" dirty="0">
                <a:latin typeface="Book Antiqua" panose="02040602050305030304" pitchFamily="18" charset="0"/>
              </a:rPr>
              <a:t>CBES Elder Protective Services </a:t>
            </a:r>
          </a:p>
        </p:txBody>
      </p:sp>
      <p:sp>
        <p:nvSpPr>
          <p:cNvPr id="3" name="Subtitle 2"/>
          <p:cNvSpPr>
            <a:spLocks noGrp="1"/>
          </p:cNvSpPr>
          <p:nvPr>
            <p:ph type="subTitle" idx="1"/>
          </p:nvPr>
        </p:nvSpPr>
        <p:spPr>
          <a:xfrm>
            <a:off x="3886200" y="3733800"/>
            <a:ext cx="5105400" cy="2209800"/>
          </a:xfrm>
        </p:spPr>
        <p:txBody>
          <a:bodyPr>
            <a:noAutofit/>
          </a:bodyPr>
          <a:lstStyle/>
          <a:p>
            <a:r>
              <a:rPr lang="en-US" sz="1800" dirty="0">
                <a:solidFill>
                  <a:schemeClr val="tx1"/>
                </a:solidFill>
                <a:latin typeface="Book Antiqua" panose="02040602050305030304" pitchFamily="18" charset="0"/>
              </a:rPr>
              <a:t>Central Boston Elder Services: 617-277-7416</a:t>
            </a:r>
          </a:p>
          <a:p>
            <a:endParaRPr lang="en-US" sz="800" dirty="0">
              <a:solidFill>
                <a:schemeClr val="tx1"/>
              </a:solidFill>
              <a:latin typeface="Book Antiqua" panose="02040602050305030304" pitchFamily="18" charset="0"/>
            </a:endParaRPr>
          </a:p>
          <a:p>
            <a:r>
              <a:rPr lang="en-US" sz="1800" dirty="0">
                <a:solidFill>
                  <a:schemeClr val="tx1"/>
                </a:solidFill>
                <a:latin typeface="Book Antiqua" panose="02040602050305030304" pitchFamily="18" charset="0"/>
              </a:rPr>
              <a:t>Fax: 617-991-9772</a:t>
            </a:r>
          </a:p>
          <a:p>
            <a:endParaRPr lang="en-US" sz="800" dirty="0">
              <a:solidFill>
                <a:schemeClr val="tx1"/>
              </a:solidFill>
              <a:latin typeface="Book Antiqua" panose="02040602050305030304" pitchFamily="18" charset="0"/>
            </a:endParaRPr>
          </a:p>
          <a:p>
            <a:r>
              <a:rPr lang="en-US" sz="1800" dirty="0">
                <a:solidFill>
                  <a:schemeClr val="tx1"/>
                </a:solidFill>
                <a:latin typeface="Book Antiqua" panose="02040602050305030304" pitchFamily="18" charset="0"/>
              </a:rPr>
              <a:t>Centralized Intake Unit: 800-922-2275</a:t>
            </a:r>
          </a:p>
          <a:p>
            <a:endParaRPr lang="en-US" sz="800" dirty="0">
              <a:solidFill>
                <a:schemeClr val="tx1"/>
              </a:solidFill>
              <a:latin typeface="Book Antiqua" panose="02040602050305030304" pitchFamily="18" charset="0"/>
            </a:endParaRPr>
          </a:p>
          <a:p>
            <a:r>
              <a:rPr lang="en-US" sz="1800" dirty="0">
                <a:solidFill>
                  <a:schemeClr val="tx1"/>
                </a:solidFill>
                <a:latin typeface="Book Antiqua" panose="02040602050305030304" pitchFamily="18" charset="0"/>
              </a:rPr>
              <a:t>www.centralboston.org</a:t>
            </a:r>
          </a:p>
        </p:txBody>
      </p:sp>
    </p:spTree>
    <p:extLst>
      <p:ext uri="{BB962C8B-B14F-4D97-AF65-F5344CB8AC3E}">
        <p14:creationId xmlns:p14="http://schemas.microsoft.com/office/powerpoint/2010/main" val="359422192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3600" b="1" dirty="0">
                <a:latin typeface="Book Antiqua" pitchFamily="18" charset="0"/>
              </a:rPr>
              <a:t>INVESTIGATION</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0" indent="0">
              <a:buNone/>
            </a:pPr>
            <a:r>
              <a:rPr lang="en-US" dirty="0"/>
              <a:t>Investigation includes:</a:t>
            </a:r>
          </a:p>
          <a:p>
            <a:r>
              <a:rPr lang="en-US" dirty="0"/>
              <a:t>Initial Home Visit with Elder</a:t>
            </a:r>
          </a:p>
          <a:p>
            <a:pPr lvl="1"/>
            <a:r>
              <a:rPr lang="en-US" sz="2000" dirty="0"/>
              <a:t>At this visit, PSW will review allegations &amp; risk with Elder, assess capacity and interview Elder</a:t>
            </a:r>
          </a:p>
          <a:p>
            <a:pPr lvl="1"/>
            <a:r>
              <a:rPr lang="en-US" sz="2000" dirty="0"/>
              <a:t>Elder has the </a:t>
            </a:r>
            <a:r>
              <a:rPr lang="en-US" sz="2000" b="1" dirty="0"/>
              <a:t>right to refuse to participate </a:t>
            </a:r>
            <a:r>
              <a:rPr lang="en-US" sz="2000" dirty="0"/>
              <a:t>in PS Investigation</a:t>
            </a:r>
          </a:p>
          <a:p>
            <a:pPr lvl="1"/>
            <a:r>
              <a:rPr lang="en-US" sz="2000" dirty="0"/>
              <a:t>Initial Home Visits are generally unannounced– PS may request assistance with access from Reporter, or other mandated collaterals, like HCCMs</a:t>
            </a:r>
          </a:p>
          <a:p>
            <a:r>
              <a:rPr lang="en-US" dirty="0"/>
              <a:t>Contacting Collaterals</a:t>
            </a:r>
          </a:p>
          <a:p>
            <a:pPr lvl="1"/>
            <a:r>
              <a:rPr lang="en-US" sz="2000" dirty="0"/>
              <a:t>Likely collaterals: PCP, Caregivers, HCCM, Family Members, Service Providers</a:t>
            </a:r>
          </a:p>
          <a:p>
            <a:pPr lvl="1"/>
            <a:r>
              <a:rPr lang="en-US" sz="2000" dirty="0"/>
              <a:t>PS can contact collaterals, as needed, as long as the outcome of the contact does not increase risk to the Elder and that specific collateral is likely to have information that will move the investigation forward.</a:t>
            </a:r>
          </a:p>
          <a:p>
            <a:r>
              <a:rPr lang="en-US" sz="2200" dirty="0"/>
              <a:t>Additional Home Visits, as needed to determine the case decision</a:t>
            </a:r>
          </a:p>
          <a:p>
            <a:r>
              <a:rPr lang="en-US" sz="2200" dirty="0"/>
              <a:t>PS can request police reports, CORIs, financial information, as needed</a:t>
            </a:r>
          </a:p>
        </p:txBody>
      </p:sp>
    </p:spTree>
    <p:extLst>
      <p:ext uri="{BB962C8B-B14F-4D97-AF65-F5344CB8AC3E}">
        <p14:creationId xmlns:p14="http://schemas.microsoft.com/office/powerpoint/2010/main" val="474196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itchFamily="18" charset="0"/>
              </a:rPr>
              <a:t>CAPACITY TO CONSENT</a:t>
            </a:r>
          </a:p>
        </p:txBody>
      </p:sp>
      <p:sp>
        <p:nvSpPr>
          <p:cNvPr id="4" name="Rounded Rectangle 3"/>
          <p:cNvSpPr/>
          <p:nvPr/>
        </p:nvSpPr>
        <p:spPr>
          <a:xfrm>
            <a:off x="512494" y="1936018"/>
            <a:ext cx="8479105" cy="4693381"/>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38200" y="2209800"/>
            <a:ext cx="7848600" cy="3293209"/>
          </a:xfrm>
          <a:prstGeom prst="rect">
            <a:avLst/>
          </a:prstGeom>
          <a:noFill/>
        </p:spPr>
        <p:txBody>
          <a:bodyPr wrap="square" rtlCol="0">
            <a:spAutoFit/>
          </a:bodyPr>
          <a:lstStyle/>
          <a:p>
            <a:pPr lvl="0" algn="ctr"/>
            <a:r>
              <a:rPr lang="en-US" sz="2800" dirty="0"/>
              <a:t>Capacity to consent to Protective Services is the elder’s ability to reach an informed decision, including an understanding to the risks and consequences of their choices.</a:t>
            </a:r>
          </a:p>
          <a:p>
            <a:pPr lvl="0" algn="ctr"/>
            <a:endParaRPr lang="en-US" sz="2800" dirty="0"/>
          </a:p>
          <a:p>
            <a:pPr lvl="0" algn="ctr"/>
            <a:endParaRPr lang="en-US" sz="2800" dirty="0"/>
          </a:p>
          <a:p>
            <a:pPr lvl="0" algn="ctr"/>
            <a:r>
              <a:rPr lang="en-US" sz="2000" dirty="0"/>
              <a:t>*Mental health concerns, such as dementia, do not necessarily indicate that the elder does not have capacity.</a:t>
            </a:r>
          </a:p>
        </p:txBody>
      </p:sp>
    </p:spTree>
    <p:extLst>
      <p:ext uri="{BB962C8B-B14F-4D97-AF65-F5344CB8AC3E}">
        <p14:creationId xmlns:p14="http://schemas.microsoft.com/office/powerpoint/2010/main" val="265795572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itchFamily="18" charset="0"/>
              </a:rPr>
              <a:t>SERVICE PLANNING</a:t>
            </a:r>
          </a:p>
        </p:txBody>
      </p:sp>
      <p:sp>
        <p:nvSpPr>
          <p:cNvPr id="3" name="Content Placeholder 2"/>
          <p:cNvSpPr>
            <a:spLocks noGrp="1"/>
          </p:cNvSpPr>
          <p:nvPr>
            <p:ph idx="1"/>
          </p:nvPr>
        </p:nvSpPr>
        <p:spPr>
          <a:xfrm>
            <a:off x="457200" y="1935480"/>
            <a:ext cx="8229600" cy="1493520"/>
          </a:xfrm>
        </p:spPr>
        <p:txBody>
          <a:bodyPr>
            <a:normAutofit/>
          </a:bodyPr>
          <a:lstStyle/>
          <a:p>
            <a:pPr marL="0" indent="0">
              <a:buNone/>
            </a:pPr>
            <a:r>
              <a:rPr lang="en-US" dirty="0"/>
              <a:t>Upon completion of a PS investigation, if allegations are substantiated, PSW will service plan to reduce the risk to the Elder.</a:t>
            </a:r>
          </a:p>
        </p:txBody>
      </p:sp>
      <p:sp>
        <p:nvSpPr>
          <p:cNvPr id="4" name="TextBox 3"/>
          <p:cNvSpPr txBox="1"/>
          <p:nvPr/>
        </p:nvSpPr>
        <p:spPr>
          <a:xfrm>
            <a:off x="533400" y="3429000"/>
            <a:ext cx="8153400" cy="2031325"/>
          </a:xfrm>
          <a:prstGeom prst="rect">
            <a:avLst/>
          </a:prstGeom>
          <a:noFill/>
        </p:spPr>
        <p:txBody>
          <a:bodyPr wrap="square" rtlCol="0">
            <a:spAutoFit/>
          </a:bodyPr>
          <a:lstStyle/>
          <a:p>
            <a:r>
              <a:rPr lang="en-US" dirty="0"/>
              <a:t>Service Plans often include referrals to community partners and resources</a:t>
            </a:r>
          </a:p>
          <a:p>
            <a:r>
              <a:rPr lang="en-US" dirty="0"/>
              <a:t>Like: </a:t>
            </a:r>
          </a:p>
          <a:p>
            <a:pPr marL="678942" lvl="1" indent="-285750">
              <a:buFont typeface="Arial" pitchFamily="34" charset="0"/>
              <a:buChar char="•"/>
            </a:pPr>
            <a:r>
              <a:rPr lang="en-US" dirty="0"/>
              <a:t>Elder Services Agencies               </a:t>
            </a:r>
          </a:p>
          <a:p>
            <a:pPr marL="678942" lvl="1" indent="-285750">
              <a:buFont typeface="Arial" pitchFamily="34" charset="0"/>
              <a:buChar char="•"/>
            </a:pPr>
            <a:r>
              <a:rPr lang="en-US" dirty="0"/>
              <a:t>VNA Programs</a:t>
            </a:r>
          </a:p>
          <a:p>
            <a:pPr marL="678942" lvl="1" indent="-285750">
              <a:buFont typeface="Arial" pitchFamily="34" charset="0"/>
              <a:buChar char="•"/>
            </a:pPr>
            <a:r>
              <a:rPr lang="en-US" dirty="0"/>
              <a:t>Housing Agencies</a:t>
            </a:r>
          </a:p>
          <a:p>
            <a:pPr marL="678942" lvl="1" indent="-285750">
              <a:buFont typeface="Arial" pitchFamily="34" charset="0"/>
              <a:buChar char="•"/>
            </a:pPr>
            <a:r>
              <a:rPr lang="en-US" dirty="0"/>
              <a:t>Money Management</a:t>
            </a:r>
          </a:p>
          <a:p>
            <a:pPr marL="678942" lvl="1" indent="-285750">
              <a:buFont typeface="Arial" pitchFamily="34" charset="0"/>
              <a:buChar char="•"/>
            </a:pPr>
            <a:r>
              <a:rPr lang="en-US" dirty="0"/>
              <a:t>Assisted Living Facilities and Long-term Care Facilities</a:t>
            </a:r>
          </a:p>
        </p:txBody>
      </p:sp>
      <p:sp>
        <p:nvSpPr>
          <p:cNvPr id="5" name="TextBox 4"/>
          <p:cNvSpPr txBox="1"/>
          <p:nvPr/>
        </p:nvSpPr>
        <p:spPr>
          <a:xfrm>
            <a:off x="609600" y="5562600"/>
            <a:ext cx="7924800" cy="830997"/>
          </a:xfrm>
          <a:prstGeom prst="rect">
            <a:avLst/>
          </a:prstGeom>
          <a:noFill/>
        </p:spPr>
        <p:txBody>
          <a:bodyPr wrap="square" rtlCol="0">
            <a:spAutoFit/>
          </a:bodyPr>
          <a:lstStyle/>
          <a:p>
            <a:r>
              <a:rPr lang="en-US" sz="2400" dirty="0"/>
              <a:t>An Elder with capacity has the right to refuse PS Service Planning.</a:t>
            </a:r>
          </a:p>
        </p:txBody>
      </p:sp>
    </p:spTree>
    <p:extLst>
      <p:ext uri="{BB962C8B-B14F-4D97-AF65-F5344CB8AC3E}">
        <p14:creationId xmlns:p14="http://schemas.microsoft.com/office/powerpoint/2010/main" val="2848715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914400"/>
          </a:xfrm>
        </p:spPr>
        <p:txBody>
          <a:bodyPr>
            <a:normAutofit fontScale="90000"/>
          </a:bodyPr>
          <a:lstStyle/>
          <a:p>
            <a:pPr algn="ct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100" b="1" u="sng" dirty="0">
                <a:latin typeface="Book Antiqua" pitchFamily="18" charset="0"/>
              </a:rPr>
              <a:t/>
            </a:r>
            <a:br>
              <a:rPr lang="en-US" sz="3100" b="1" u="sng" dirty="0">
                <a:latin typeface="Book Antiqua" pitchFamily="18" charset="0"/>
              </a:rPr>
            </a:br>
            <a:r>
              <a:rPr lang="en-US" sz="3600" b="1" dirty="0">
                <a:latin typeface="Book Antiqua" pitchFamily="18" charset="0"/>
              </a:rPr>
              <a:t>Elder’s Rights: A Theory of Elder Protection</a:t>
            </a:r>
            <a:r>
              <a:rPr lang="en-US" sz="8800" b="1" u="sng" dirty="0">
                <a:latin typeface="Book Antiqua" pitchFamily="18" charset="0"/>
              </a:rPr>
              <a:t/>
            </a:r>
            <a:br>
              <a:rPr lang="en-US" sz="8800" b="1" u="sng" dirty="0">
                <a:latin typeface="Book Antiqua" pitchFamily="18" charset="0"/>
              </a:rPr>
            </a:br>
            <a:endParaRPr lang="en-US" dirty="0"/>
          </a:p>
        </p:txBody>
      </p:sp>
      <p:sp>
        <p:nvSpPr>
          <p:cNvPr id="3" name="Content Placeholder 2"/>
          <p:cNvSpPr>
            <a:spLocks noGrp="1"/>
          </p:cNvSpPr>
          <p:nvPr>
            <p:ph idx="1"/>
          </p:nvPr>
        </p:nvSpPr>
        <p:spPr>
          <a:xfrm>
            <a:off x="457200" y="1981200"/>
            <a:ext cx="8229600" cy="4343400"/>
          </a:xfrm>
        </p:spPr>
        <p:txBody>
          <a:bodyPr>
            <a:normAutofit fontScale="77500" lnSpcReduction="20000"/>
          </a:bodyPr>
          <a:lstStyle/>
          <a:p>
            <a:pPr marL="0" indent="0">
              <a:buNone/>
            </a:pPr>
            <a:endParaRPr lang="en-US" sz="2400" dirty="0">
              <a:latin typeface="Book Antiqua" pitchFamily="18" charset="0"/>
            </a:endParaRPr>
          </a:p>
          <a:p>
            <a:r>
              <a:rPr lang="en-US" sz="2400" dirty="0">
                <a:latin typeface="Book Antiqua" pitchFamily="18" charset="0"/>
              </a:rPr>
              <a:t>When interests compete, the adult client is the only person PS is charged to serve; not the community concerned about safety, the landlords concerned about property, citizens concerned about crime or mortality, families concerned about their own health or finances.</a:t>
            </a:r>
          </a:p>
          <a:p>
            <a:endParaRPr lang="en-US" sz="2400" dirty="0">
              <a:latin typeface="Book Antiqua" pitchFamily="18" charset="0"/>
            </a:endParaRPr>
          </a:p>
          <a:p>
            <a:r>
              <a:rPr lang="en-US" sz="2400" dirty="0">
                <a:latin typeface="Book Antiqua" pitchFamily="18" charset="0"/>
              </a:rPr>
              <a:t>When interests compete, the adult client is in charge of decision-making until he/she delegates responsibility to another.</a:t>
            </a:r>
          </a:p>
          <a:p>
            <a:endParaRPr lang="en-US" sz="2400" dirty="0">
              <a:latin typeface="Book Antiqua" pitchFamily="18" charset="0"/>
            </a:endParaRPr>
          </a:p>
          <a:p>
            <a:r>
              <a:rPr lang="en-US" sz="2400" b="1" dirty="0">
                <a:latin typeface="Book Antiqua" pitchFamily="18" charset="0"/>
              </a:rPr>
              <a:t>Freedom is more important than safety;</a:t>
            </a:r>
            <a:r>
              <a:rPr lang="en-US" sz="2400" dirty="0">
                <a:latin typeface="Book Antiqua" pitchFamily="18" charset="0"/>
              </a:rPr>
              <a:t> that is, the person can choose to live in harm or even self destructively, provided he/she is competent to choose, does not harm others and commits no crime.</a:t>
            </a:r>
          </a:p>
          <a:p>
            <a:endParaRPr lang="en-US" sz="2400" dirty="0">
              <a:latin typeface="Book Antiqua" pitchFamily="18" charset="0"/>
            </a:endParaRPr>
          </a:p>
          <a:p>
            <a:r>
              <a:rPr lang="en-US" sz="2400" dirty="0">
                <a:latin typeface="Book Antiqua" pitchFamily="18" charset="0"/>
              </a:rPr>
              <a:t>In the ideal case, the protection of elders seeks to achieve simultaneously and in order of importance: freedom, safety, least disruption of life–style, and least restrictive care alternative.</a:t>
            </a:r>
          </a:p>
          <a:p>
            <a:endParaRPr lang="en-US" dirty="0"/>
          </a:p>
        </p:txBody>
      </p:sp>
    </p:spTree>
    <p:extLst>
      <p:ext uri="{BB962C8B-B14F-4D97-AF65-F5344CB8AC3E}">
        <p14:creationId xmlns:p14="http://schemas.microsoft.com/office/powerpoint/2010/main" val="1470122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noAutofit/>
          </a:bodyPr>
          <a:lstStyle/>
          <a:p>
            <a:pPr algn="ctr"/>
            <a:r>
              <a:rPr lang="en-US" sz="6600" dirty="0">
                <a:latin typeface="Book Antiqua" pitchFamily="18" charset="0"/>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itchFamily="18" charset="0"/>
              </a:rPr>
              <a:t>WHO ARE WE?</a:t>
            </a:r>
          </a:p>
        </p:txBody>
      </p:sp>
      <p:sp>
        <p:nvSpPr>
          <p:cNvPr id="3" name="Content Placeholder 2"/>
          <p:cNvSpPr>
            <a:spLocks noGrp="1"/>
          </p:cNvSpPr>
          <p:nvPr>
            <p:ph idx="1"/>
          </p:nvPr>
        </p:nvSpPr>
        <p:spPr/>
        <p:txBody>
          <a:bodyPr>
            <a:normAutofit fontScale="85000" lnSpcReduction="10000"/>
          </a:bodyPr>
          <a:lstStyle/>
          <a:p>
            <a:r>
              <a:rPr lang="en-US" dirty="0"/>
              <a:t>Central Boston Elder Services houses the Elder Protective Services Program for the city of Boston.</a:t>
            </a:r>
          </a:p>
          <a:p>
            <a:r>
              <a:rPr lang="en-US" dirty="0"/>
              <a:t>We intervene in situations where self-neglect, abuse and/or neglect endanger an elder’s health and well-being in any way.</a:t>
            </a:r>
          </a:p>
          <a:p>
            <a:r>
              <a:rPr lang="en-US" dirty="0"/>
              <a:t>The source of this self-neglect, abuse and/or neglect may be intentional or unintentional, and can take many forms including: </a:t>
            </a:r>
          </a:p>
          <a:p>
            <a:pPr lvl="1"/>
            <a:r>
              <a:rPr lang="en-US" dirty="0"/>
              <a:t>Physical Abuse</a:t>
            </a:r>
          </a:p>
          <a:p>
            <a:pPr lvl="1"/>
            <a:r>
              <a:rPr lang="en-US" dirty="0"/>
              <a:t>Sexual Abuse</a:t>
            </a:r>
          </a:p>
          <a:p>
            <a:pPr lvl="1"/>
            <a:r>
              <a:rPr lang="en-US" dirty="0"/>
              <a:t>Emotional Abuse</a:t>
            </a:r>
          </a:p>
          <a:p>
            <a:pPr lvl="1"/>
            <a:r>
              <a:rPr lang="en-US" dirty="0"/>
              <a:t>Neglect</a:t>
            </a:r>
          </a:p>
          <a:p>
            <a:pPr lvl="1"/>
            <a:r>
              <a:rPr lang="en-US" dirty="0"/>
              <a:t>Self-Neglect</a:t>
            </a:r>
          </a:p>
          <a:p>
            <a:pPr lvl="1"/>
            <a:r>
              <a:rPr lang="en-US"/>
              <a:t>Financial Exploitation</a:t>
            </a:r>
            <a:endParaRPr lang="en-US" dirty="0"/>
          </a:p>
          <a:p>
            <a:pPr marL="0" indent="0">
              <a:buNone/>
            </a:pPr>
            <a:endParaRPr lang="en-US" dirty="0"/>
          </a:p>
        </p:txBody>
      </p:sp>
    </p:spTree>
    <p:extLst>
      <p:ext uri="{BB962C8B-B14F-4D97-AF65-F5344CB8AC3E}">
        <p14:creationId xmlns:p14="http://schemas.microsoft.com/office/powerpoint/2010/main" val="367221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itchFamily="18" charset="0"/>
              </a:rPr>
              <a:t>WHO WE SERVE?</a:t>
            </a:r>
          </a:p>
        </p:txBody>
      </p:sp>
      <p:sp>
        <p:nvSpPr>
          <p:cNvPr id="3" name="Content Placeholder 2"/>
          <p:cNvSpPr>
            <a:spLocks noGrp="1"/>
          </p:cNvSpPr>
          <p:nvPr>
            <p:ph idx="1"/>
          </p:nvPr>
        </p:nvSpPr>
        <p:spPr/>
        <p:txBody>
          <a:bodyPr>
            <a:normAutofit fontScale="77500" lnSpcReduction="20000"/>
          </a:bodyPr>
          <a:lstStyle/>
          <a:p>
            <a:r>
              <a:rPr lang="en-US" sz="3600" dirty="0">
                <a:latin typeface="Book Antiqua" pitchFamily="18" charset="0"/>
              </a:rPr>
              <a:t>All individuals over the age of 60 in the city of Boston</a:t>
            </a:r>
          </a:p>
          <a:p>
            <a:pPr marL="0" indent="0">
              <a:buNone/>
            </a:pPr>
            <a:endParaRPr lang="en-US" sz="3500" dirty="0">
              <a:latin typeface="Book Antiqua" pitchFamily="18" charset="0"/>
            </a:endParaRPr>
          </a:p>
          <a:p>
            <a:r>
              <a:rPr lang="en-US" sz="3600" dirty="0">
                <a:latin typeface="Book Antiqua" pitchFamily="18" charset="0"/>
              </a:rPr>
              <a:t>Residing in the community </a:t>
            </a:r>
          </a:p>
          <a:p>
            <a:pPr lvl="1"/>
            <a:r>
              <a:rPr lang="en-US" sz="3100" dirty="0">
                <a:latin typeface="Book Antiqua" pitchFamily="18" charset="0"/>
              </a:rPr>
              <a:t>(</a:t>
            </a:r>
            <a:r>
              <a:rPr lang="en-US" sz="3100" dirty="0" err="1">
                <a:latin typeface="Book Antiqua" pitchFamily="18" charset="0"/>
              </a:rPr>
              <a:t>ie</a:t>
            </a:r>
            <a:r>
              <a:rPr lang="en-US" sz="3100" dirty="0">
                <a:latin typeface="Book Antiqua" pitchFamily="18" charset="0"/>
              </a:rPr>
              <a:t>- not institutionalized with some exceptions such as financial exploitation)</a:t>
            </a:r>
          </a:p>
          <a:p>
            <a:pPr marL="393192" lvl="1" indent="0">
              <a:buNone/>
            </a:pPr>
            <a:endParaRPr lang="en-US" sz="1600" dirty="0">
              <a:latin typeface="Book Antiqua" pitchFamily="18" charset="0"/>
            </a:endParaRPr>
          </a:p>
          <a:p>
            <a:r>
              <a:rPr lang="en-US" sz="3600" dirty="0">
                <a:latin typeface="Book Antiqua" pitchFamily="18" charset="0"/>
              </a:rPr>
              <a:t>With allegations/concerns perpetuated by the individual or a person known to the individual</a:t>
            </a:r>
          </a:p>
          <a:p>
            <a:pPr lvl="1"/>
            <a:r>
              <a:rPr lang="en-US" sz="3100" dirty="0">
                <a:latin typeface="Book Antiqua" pitchFamily="18" charset="0"/>
              </a:rPr>
              <a:t>(</a:t>
            </a:r>
            <a:r>
              <a:rPr lang="en-US" sz="3100" dirty="0" err="1">
                <a:latin typeface="Book Antiqua" pitchFamily="18" charset="0"/>
              </a:rPr>
              <a:t>ie</a:t>
            </a:r>
            <a:r>
              <a:rPr lang="en-US" sz="3100" dirty="0">
                <a:latin typeface="Book Antiqua" pitchFamily="18" charset="0"/>
              </a:rPr>
              <a:t>- not the victim of a random crime, or concerns related to professional staff or providers)</a:t>
            </a:r>
          </a:p>
          <a:p>
            <a:pPr marL="0" indent="0">
              <a:buNone/>
            </a:pPr>
            <a:r>
              <a:rPr lang="en-US" sz="4000" dirty="0">
                <a:latin typeface="Book Antiqua" pitchFamily="18" charset="0"/>
              </a:rPr>
              <a:t> </a:t>
            </a:r>
          </a:p>
          <a:p>
            <a:endParaRPr lang="en-US" dirty="0"/>
          </a:p>
        </p:txBody>
      </p:sp>
    </p:spTree>
    <p:extLst>
      <p:ext uri="{BB962C8B-B14F-4D97-AF65-F5344CB8AC3E}">
        <p14:creationId xmlns:p14="http://schemas.microsoft.com/office/powerpoint/2010/main" val="1390688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anose="02040602050305030304" pitchFamily="18" charset="0"/>
              </a:rPr>
              <a:t>WHO CAN REPORT?</a:t>
            </a:r>
          </a:p>
        </p:txBody>
      </p:sp>
      <p:sp>
        <p:nvSpPr>
          <p:cNvPr id="3" name="Content Placeholder 2"/>
          <p:cNvSpPr>
            <a:spLocks noGrp="1"/>
          </p:cNvSpPr>
          <p:nvPr>
            <p:ph idx="1"/>
          </p:nvPr>
        </p:nvSpPr>
        <p:spPr>
          <a:xfrm>
            <a:off x="457200" y="1752600"/>
            <a:ext cx="8229600" cy="4389120"/>
          </a:xfrm>
        </p:spPr>
        <p:txBody>
          <a:bodyPr>
            <a:normAutofit fontScale="92500"/>
          </a:bodyPr>
          <a:lstStyle/>
          <a:p>
            <a:endParaRPr lang="en-US" dirty="0"/>
          </a:p>
          <a:p>
            <a:r>
              <a:rPr lang="en-US" sz="2800" b="1" dirty="0">
                <a:latin typeface="Book Antiqua" panose="02040602050305030304" pitchFamily="18" charset="0"/>
              </a:rPr>
              <a:t>Anyone in the community</a:t>
            </a:r>
            <a:r>
              <a:rPr lang="en-US" sz="2800" dirty="0">
                <a:latin typeface="Book Antiqua" panose="02040602050305030304" pitchFamily="18" charset="0"/>
              </a:rPr>
              <a:t> is encouraged to contact the Boston Elder Protective Service Program if they are concerned that an elder is at risk.</a:t>
            </a:r>
          </a:p>
          <a:p>
            <a:pPr marL="0" indent="0">
              <a:buNone/>
            </a:pPr>
            <a:endParaRPr lang="en-US" sz="2800" dirty="0">
              <a:latin typeface="Book Antiqua" panose="02040602050305030304" pitchFamily="18" charset="0"/>
            </a:endParaRPr>
          </a:p>
          <a:p>
            <a:r>
              <a:rPr lang="en-US" sz="2800" dirty="0">
                <a:latin typeface="Book Antiqua" panose="02040602050305030304" pitchFamily="18" charset="0"/>
              </a:rPr>
              <a:t>Certain professionals are </a:t>
            </a:r>
            <a:r>
              <a:rPr lang="en-US" sz="2800" dirty="0">
                <a:solidFill>
                  <a:srgbClr val="FF0000"/>
                </a:solidFill>
                <a:latin typeface="Book Antiqua" panose="02040602050305030304" pitchFamily="18" charset="0"/>
              </a:rPr>
              <a:t>mandated by law </a:t>
            </a:r>
            <a:r>
              <a:rPr lang="en-US" sz="2800" dirty="0">
                <a:latin typeface="Book Antiqua" panose="02040602050305030304" pitchFamily="18" charset="0"/>
              </a:rPr>
              <a:t>to report suspected cases of elder abuse, neglect, and self-neglect; including but not limited to: </a:t>
            </a:r>
          </a:p>
          <a:p>
            <a:pPr marL="0" indent="0">
              <a:buNone/>
            </a:pPr>
            <a:r>
              <a:rPr lang="en-US" sz="2800" b="1" i="1" dirty="0">
                <a:latin typeface="Book Antiqua" panose="02040602050305030304" pitchFamily="18" charset="0"/>
              </a:rPr>
              <a:t>	Physicians, Social Workers, Psychologists, 	Police, EMTs, RNs, Firefighters.</a:t>
            </a:r>
          </a:p>
          <a:p>
            <a:endParaRPr lang="en-US" dirty="0"/>
          </a:p>
        </p:txBody>
      </p:sp>
    </p:spTree>
    <p:extLst>
      <p:ext uri="{BB962C8B-B14F-4D97-AF65-F5344CB8AC3E}">
        <p14:creationId xmlns:p14="http://schemas.microsoft.com/office/powerpoint/2010/main" val="160417251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anose="02040602050305030304" pitchFamily="18" charset="0"/>
              </a:rPr>
              <a:t>HOW TO CONSULT?</a:t>
            </a:r>
          </a:p>
        </p:txBody>
      </p:sp>
      <p:sp>
        <p:nvSpPr>
          <p:cNvPr id="3" name="Content Placeholder 2"/>
          <p:cNvSpPr>
            <a:spLocks noGrp="1"/>
          </p:cNvSpPr>
          <p:nvPr>
            <p:ph idx="1"/>
          </p:nvPr>
        </p:nvSpPr>
        <p:spPr/>
        <p:txBody>
          <a:bodyPr>
            <a:normAutofit fontScale="85000" lnSpcReduction="20000"/>
          </a:bodyPr>
          <a:lstStyle/>
          <a:p>
            <a:pPr marL="0" indent="0">
              <a:buNone/>
            </a:pPr>
            <a:r>
              <a:rPr lang="en-US" sz="3200" dirty="0">
                <a:latin typeface="Book Antiqua" panose="02040602050305030304" pitchFamily="18" charset="0"/>
              </a:rPr>
              <a:t>The following PS Supervisors are liaisons for each ASAP: </a:t>
            </a:r>
          </a:p>
          <a:p>
            <a:pPr marL="0" indent="0">
              <a:buNone/>
            </a:pPr>
            <a:endParaRPr lang="en-US" sz="1400" dirty="0">
              <a:latin typeface="Book Antiqua" panose="02040602050305030304" pitchFamily="18" charset="0"/>
            </a:endParaRPr>
          </a:p>
          <a:p>
            <a:pPr marL="0" indent="0">
              <a:buNone/>
            </a:pPr>
            <a:r>
              <a:rPr lang="en-US" sz="3200" i="1" dirty="0">
                <a:latin typeface="Book Antiqua" panose="02040602050305030304" pitchFamily="18" charset="0"/>
              </a:rPr>
              <a:t>CBES Staff- </a:t>
            </a:r>
            <a:r>
              <a:rPr lang="en-US" sz="3200" dirty="0">
                <a:latin typeface="Book Antiqua" panose="02040602050305030304" pitchFamily="18" charset="0"/>
              </a:rPr>
              <a:t>contact Alex </a:t>
            </a:r>
            <a:r>
              <a:rPr lang="en-US" sz="3200" dirty="0" err="1">
                <a:latin typeface="Book Antiqua" panose="02040602050305030304" pitchFamily="18" charset="0"/>
              </a:rPr>
              <a:t>Lazebnik</a:t>
            </a:r>
            <a:r>
              <a:rPr lang="en-US" sz="3200" dirty="0">
                <a:latin typeface="Book Antiqua" panose="02040602050305030304" pitchFamily="18" charset="0"/>
              </a:rPr>
              <a:t> at EXT 2106 or at </a:t>
            </a:r>
            <a:r>
              <a:rPr lang="en-US" sz="3200" dirty="0" err="1">
                <a:latin typeface="Book Antiqua" panose="02040602050305030304" pitchFamily="18" charset="0"/>
              </a:rPr>
              <a:t>alazebnik</a:t>
            </a:r>
            <a:r>
              <a:rPr lang="en-US" sz="3200" dirty="0" err="1">
                <a:latin typeface="Book Antiqua" panose="02040602050305030304" pitchFamily="18" charset="0"/>
                <a:hlinkClick r:id="rId2"/>
              </a:rPr>
              <a:t>@alebnik@centralboston.org</a:t>
            </a:r>
            <a:r>
              <a:rPr lang="en-US" sz="3200" dirty="0">
                <a:latin typeface="Book Antiqua" panose="02040602050305030304" pitchFamily="18" charset="0"/>
              </a:rPr>
              <a:t>  </a:t>
            </a:r>
          </a:p>
          <a:p>
            <a:pPr marL="0" indent="0">
              <a:buNone/>
            </a:pPr>
            <a:endParaRPr lang="en-US" sz="3200" dirty="0">
              <a:latin typeface="Book Antiqua" panose="02040602050305030304" pitchFamily="18" charset="0"/>
            </a:endParaRPr>
          </a:p>
          <a:p>
            <a:pPr marL="0" indent="0">
              <a:buNone/>
            </a:pPr>
            <a:r>
              <a:rPr lang="en-US" sz="3200" i="1" dirty="0">
                <a:latin typeface="Book Antiqua" panose="02040602050305030304" pitchFamily="18" charset="0"/>
              </a:rPr>
              <a:t>BSHC Staff- </a:t>
            </a:r>
            <a:r>
              <a:rPr lang="en-US" sz="3200" dirty="0">
                <a:latin typeface="Book Antiqua" panose="02040602050305030304" pitchFamily="18" charset="0"/>
              </a:rPr>
              <a:t>contact </a:t>
            </a:r>
            <a:r>
              <a:rPr lang="en-US" sz="3200" dirty="0" err="1">
                <a:latin typeface="Book Antiqua" panose="02040602050305030304" pitchFamily="18" charset="0"/>
              </a:rPr>
              <a:t>Inestina</a:t>
            </a:r>
            <a:r>
              <a:rPr lang="en-US" sz="3200" dirty="0">
                <a:latin typeface="Book Antiqua" panose="02040602050305030304" pitchFamily="18" charset="0"/>
              </a:rPr>
              <a:t> </a:t>
            </a:r>
            <a:r>
              <a:rPr lang="en-US" sz="3200" dirty="0" err="1" smtClean="0">
                <a:latin typeface="Book Antiqua" panose="02040602050305030304" pitchFamily="18" charset="0"/>
              </a:rPr>
              <a:t>Valcimond</a:t>
            </a:r>
            <a:r>
              <a:rPr lang="en-US" sz="3200" dirty="0" smtClean="0">
                <a:latin typeface="Book Antiqua" panose="02040602050305030304" pitchFamily="18" charset="0"/>
              </a:rPr>
              <a:t> at </a:t>
            </a:r>
            <a:r>
              <a:rPr lang="en-US" sz="3200" dirty="0" smtClean="0">
                <a:latin typeface="Book Antiqua" panose="02040602050305030304" pitchFamily="18" charset="0"/>
                <a:hlinkClick r:id="rId3"/>
              </a:rPr>
              <a:t>ivalcimond@centralboston.org</a:t>
            </a:r>
            <a:r>
              <a:rPr lang="en-US" sz="3200" dirty="0" smtClean="0">
                <a:latin typeface="Book Antiqua" panose="02040602050305030304" pitchFamily="18" charset="0"/>
              </a:rPr>
              <a:t> EXT 2294 </a:t>
            </a:r>
            <a:endParaRPr lang="en-US" sz="3200" dirty="0">
              <a:latin typeface="Book Antiqua" panose="02040602050305030304" pitchFamily="18" charset="0"/>
            </a:endParaRPr>
          </a:p>
          <a:p>
            <a:pPr marL="0" indent="0">
              <a:buNone/>
            </a:pPr>
            <a:endParaRPr lang="en-US" sz="3200" dirty="0">
              <a:latin typeface="Book Antiqua" panose="02040602050305030304" pitchFamily="18" charset="0"/>
            </a:endParaRPr>
          </a:p>
          <a:p>
            <a:pPr marL="0" indent="0">
              <a:buNone/>
            </a:pPr>
            <a:r>
              <a:rPr lang="en-US" sz="3200" i="1" dirty="0">
                <a:latin typeface="Book Antiqua" panose="02040602050305030304" pitchFamily="18" charset="0"/>
              </a:rPr>
              <a:t>Ethos Staff- </a:t>
            </a:r>
            <a:r>
              <a:rPr lang="en-US" sz="3200" dirty="0">
                <a:latin typeface="Book Antiqua" panose="02040602050305030304" pitchFamily="18" charset="0"/>
              </a:rPr>
              <a:t>contact Fatima Rodrigues at EXT 2213 or </a:t>
            </a:r>
            <a:r>
              <a:rPr lang="en-US" sz="3200" dirty="0">
                <a:latin typeface="Book Antiqua" panose="02040602050305030304" pitchFamily="18" charset="0"/>
                <a:hlinkClick r:id="rId4"/>
              </a:rPr>
              <a:t>frodrigues@centralboston.org</a:t>
            </a:r>
            <a:r>
              <a:rPr lang="en-US" sz="3200" dirty="0">
                <a:latin typeface="Book Antiqua" panose="02040602050305030304" pitchFamily="18" charset="0"/>
              </a:rPr>
              <a:t> </a:t>
            </a:r>
          </a:p>
          <a:p>
            <a:pPr marL="0" indent="0">
              <a:buNone/>
            </a:pPr>
            <a:endParaRPr lang="en-US" sz="3200" dirty="0">
              <a:latin typeface="Book Antiqua" panose="02040602050305030304" pitchFamily="18" charset="0"/>
            </a:endParaRPr>
          </a:p>
          <a:p>
            <a:endParaRPr lang="en-US" dirty="0"/>
          </a:p>
        </p:txBody>
      </p:sp>
    </p:spTree>
    <p:extLst>
      <p:ext uri="{BB962C8B-B14F-4D97-AF65-F5344CB8AC3E}">
        <p14:creationId xmlns:p14="http://schemas.microsoft.com/office/powerpoint/2010/main" val="4016300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3600" b="1" dirty="0">
                <a:latin typeface="Book Antiqua" panose="02040602050305030304" pitchFamily="18" charset="0"/>
              </a:rPr>
              <a:t>HOW TO FILE A REPORT?</a:t>
            </a:r>
          </a:p>
        </p:txBody>
      </p:sp>
      <p:sp>
        <p:nvSpPr>
          <p:cNvPr id="3" name="Content Placeholder 2"/>
          <p:cNvSpPr>
            <a:spLocks noGrp="1"/>
          </p:cNvSpPr>
          <p:nvPr>
            <p:ph idx="1"/>
          </p:nvPr>
        </p:nvSpPr>
        <p:spPr>
          <a:xfrm>
            <a:off x="457200" y="1676400"/>
            <a:ext cx="8229600" cy="4648200"/>
          </a:xfrm>
        </p:spPr>
        <p:txBody>
          <a:bodyPr>
            <a:normAutofit fontScale="92500" lnSpcReduction="10000"/>
          </a:bodyPr>
          <a:lstStyle/>
          <a:p>
            <a:pPr marL="0" indent="0">
              <a:buNone/>
            </a:pPr>
            <a:r>
              <a:rPr lang="en-US" sz="2800" b="1" dirty="0">
                <a:latin typeface="Book Antiqua" panose="02040602050305030304" pitchFamily="18" charset="0"/>
              </a:rPr>
              <a:t>Call the CENTRALIZED INTAKE UNIT to file a report: </a:t>
            </a:r>
            <a:r>
              <a:rPr lang="en-US" sz="3200" b="1" dirty="0">
                <a:latin typeface="Book Antiqua" panose="02040602050305030304" pitchFamily="18" charset="0"/>
              </a:rPr>
              <a:t>1-800-922-2275</a:t>
            </a:r>
          </a:p>
          <a:p>
            <a:pPr lvl="2"/>
            <a:r>
              <a:rPr lang="en-US" sz="2400" b="1" i="1" dirty="0">
                <a:latin typeface="Book Antiqua" panose="02040602050305030304" pitchFamily="18" charset="0"/>
              </a:rPr>
              <a:t>24 hours a day, 7 days a week</a:t>
            </a:r>
          </a:p>
          <a:p>
            <a:pPr lvl="2"/>
            <a:r>
              <a:rPr lang="en-US" sz="2400" b="1" i="1" dirty="0">
                <a:latin typeface="Book Antiqua" panose="02040602050305030304" pitchFamily="18" charset="0"/>
              </a:rPr>
              <a:t>Mandated Reporter Form must be faxed to PS (617-991-9772)</a:t>
            </a:r>
          </a:p>
          <a:p>
            <a:pPr lvl="2"/>
            <a:r>
              <a:rPr lang="en-US" sz="2300" b="1" i="1" dirty="0">
                <a:latin typeface="Book Antiqua" panose="02040602050305030304" pitchFamily="18" charset="0"/>
                <a:hlinkClick r:id="rId2"/>
              </a:rPr>
              <a:t>https://www.mass.gov/doc/elder-abuse-mandated-reporter-form-1</a:t>
            </a:r>
            <a:r>
              <a:rPr lang="en-US" sz="2300" b="1" i="1" dirty="0">
                <a:latin typeface="Book Antiqua" panose="02040602050305030304" pitchFamily="18" charset="0"/>
              </a:rPr>
              <a:t> </a:t>
            </a:r>
          </a:p>
          <a:p>
            <a:pPr marL="0" indent="0" algn="ctr">
              <a:buNone/>
            </a:pPr>
            <a:r>
              <a:rPr lang="en-US" sz="3600" b="1" dirty="0">
                <a:latin typeface="Book Antiqua" panose="02040602050305030304" pitchFamily="18" charset="0"/>
              </a:rPr>
              <a:t>OR </a:t>
            </a:r>
          </a:p>
          <a:p>
            <a:pPr marL="0" indent="0">
              <a:buNone/>
            </a:pPr>
            <a:r>
              <a:rPr lang="en-US" sz="3200" b="1" dirty="0">
                <a:latin typeface="Book Antiqua" panose="02040602050305030304" pitchFamily="18" charset="0"/>
              </a:rPr>
              <a:t>File the report online at: https://www.mass.gov/report-elder-abuse</a:t>
            </a:r>
          </a:p>
          <a:p>
            <a:pPr lvl="2"/>
            <a:r>
              <a:rPr lang="en-US" sz="2400" b="1" i="1" dirty="0">
                <a:latin typeface="Book Antiqua" panose="02040602050305030304" pitchFamily="18" charset="0"/>
              </a:rPr>
              <a:t>Non-emergency reports ONLY</a:t>
            </a:r>
          </a:p>
          <a:p>
            <a:pPr marL="0" indent="0">
              <a:buNone/>
            </a:pPr>
            <a:endParaRPr lang="en-US" b="1" dirty="0">
              <a:latin typeface="Book Antiqua" panose="02040602050305030304" pitchFamily="18" charset="0"/>
            </a:endParaRPr>
          </a:p>
          <a:p>
            <a:pPr marL="0" indent="0">
              <a:buNone/>
            </a:pPr>
            <a:endParaRPr lang="en-US" sz="2000" b="1" dirty="0">
              <a:latin typeface="Book Antiqua" panose="02040602050305030304" pitchFamily="18" charset="0"/>
            </a:endParaRPr>
          </a:p>
          <a:p>
            <a:endParaRPr lang="en-US" sz="2000" b="1" dirty="0">
              <a:latin typeface="Book Antiqua" panose="02040602050305030304" pitchFamily="18" charset="0"/>
            </a:endParaRPr>
          </a:p>
          <a:p>
            <a:pPr marL="0" indent="0">
              <a:buNone/>
            </a:pPr>
            <a:endParaRPr lang="en-US" sz="2000" b="1" dirty="0">
              <a:latin typeface="Book Antiqua" panose="02040602050305030304" pitchFamily="18" charset="0"/>
            </a:endParaRPr>
          </a:p>
          <a:p>
            <a:pPr marL="0" indent="0">
              <a:buNone/>
            </a:pPr>
            <a:endParaRPr lang="en-US" dirty="0"/>
          </a:p>
        </p:txBody>
      </p:sp>
    </p:spTree>
    <p:extLst>
      <p:ext uri="{BB962C8B-B14F-4D97-AF65-F5344CB8AC3E}">
        <p14:creationId xmlns:p14="http://schemas.microsoft.com/office/powerpoint/2010/main" val="268661675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anose="02040602050305030304" pitchFamily="18" charset="0"/>
              </a:rPr>
              <a:t>WHEN MAKING A REPORT</a:t>
            </a:r>
          </a:p>
        </p:txBody>
      </p:sp>
      <p:sp>
        <p:nvSpPr>
          <p:cNvPr id="3" name="Content Placeholder 2"/>
          <p:cNvSpPr>
            <a:spLocks noGrp="1"/>
          </p:cNvSpPr>
          <p:nvPr>
            <p:ph sz="half" idx="1"/>
          </p:nvPr>
        </p:nvSpPr>
        <p:spPr>
          <a:xfrm>
            <a:off x="304800" y="2362200"/>
            <a:ext cx="3962400" cy="3992724"/>
          </a:xfrm>
        </p:spPr>
        <p:txBody>
          <a:bodyPr>
            <a:normAutofit fontScale="25000" lnSpcReduction="20000"/>
          </a:bodyPr>
          <a:lstStyle/>
          <a:p>
            <a:pPr>
              <a:lnSpc>
                <a:spcPct val="200000"/>
              </a:lnSpc>
            </a:pPr>
            <a:r>
              <a:rPr lang="en-US" sz="6400" b="1" dirty="0">
                <a:latin typeface="Book Antiqua" panose="02040602050305030304" pitchFamily="18" charset="0"/>
              </a:rPr>
              <a:t>General overview of the elder:</a:t>
            </a:r>
          </a:p>
          <a:p>
            <a:pPr marL="822960" lvl="1" indent="-457200">
              <a:lnSpc>
                <a:spcPct val="120000"/>
              </a:lnSpc>
              <a:buFont typeface="+mj-lt"/>
              <a:buAutoNum type="alphaLcParenR"/>
            </a:pPr>
            <a:r>
              <a:rPr lang="en-US" sz="6400" dirty="0">
                <a:latin typeface="Book Antiqua" panose="02040602050305030304" pitchFamily="18" charset="0"/>
              </a:rPr>
              <a:t>Physical appearance</a:t>
            </a:r>
          </a:p>
          <a:p>
            <a:pPr marL="822960" lvl="1" indent="-457200">
              <a:lnSpc>
                <a:spcPct val="120000"/>
              </a:lnSpc>
              <a:buFont typeface="+mj-lt"/>
              <a:buAutoNum type="alphaLcParenR"/>
            </a:pPr>
            <a:r>
              <a:rPr lang="en-US" sz="6400" dirty="0">
                <a:latin typeface="Book Antiqua" panose="02040602050305030304" pitchFamily="18" charset="0"/>
              </a:rPr>
              <a:t>Physical functioning </a:t>
            </a:r>
          </a:p>
          <a:p>
            <a:pPr marL="822960" lvl="1" indent="-457200">
              <a:lnSpc>
                <a:spcPct val="120000"/>
              </a:lnSpc>
              <a:buFont typeface="+mj-lt"/>
              <a:buAutoNum type="alphaLcParenR"/>
            </a:pPr>
            <a:r>
              <a:rPr lang="en-US" sz="6400" dirty="0">
                <a:latin typeface="Book Antiqua" panose="02040602050305030304" pitchFamily="18" charset="0"/>
              </a:rPr>
              <a:t>Medical conditions </a:t>
            </a:r>
          </a:p>
          <a:p>
            <a:pPr marL="822960" lvl="1" indent="-457200">
              <a:lnSpc>
                <a:spcPct val="120000"/>
              </a:lnSpc>
              <a:buFont typeface="+mj-lt"/>
              <a:buAutoNum type="alphaLcParenR"/>
            </a:pPr>
            <a:r>
              <a:rPr lang="en-US" sz="6400" dirty="0">
                <a:latin typeface="Book Antiqua" panose="02040602050305030304" pitchFamily="18" charset="0"/>
              </a:rPr>
              <a:t>Mental functioning</a:t>
            </a:r>
          </a:p>
          <a:p>
            <a:pPr marL="822960" lvl="1" indent="-457200">
              <a:lnSpc>
                <a:spcPct val="120000"/>
              </a:lnSpc>
              <a:buFont typeface="+mj-lt"/>
              <a:buAutoNum type="alphaLcParenR"/>
            </a:pPr>
            <a:r>
              <a:rPr lang="en-US" sz="6400" dirty="0">
                <a:latin typeface="Book Antiqua" panose="02040602050305030304" pitchFamily="18" charset="0"/>
              </a:rPr>
              <a:t>Finances </a:t>
            </a:r>
          </a:p>
          <a:p>
            <a:pPr marL="822960" lvl="1" indent="-457200">
              <a:lnSpc>
                <a:spcPct val="120000"/>
              </a:lnSpc>
              <a:buFont typeface="+mj-lt"/>
              <a:buAutoNum type="alphaLcParenR"/>
            </a:pPr>
            <a:r>
              <a:rPr lang="en-US" sz="6400" dirty="0">
                <a:latin typeface="Book Antiqua" panose="02040602050305030304" pitchFamily="18" charset="0"/>
              </a:rPr>
              <a:t>Home environment</a:t>
            </a:r>
          </a:p>
          <a:p>
            <a:pPr marL="822960" lvl="1" indent="-457200">
              <a:lnSpc>
                <a:spcPct val="120000"/>
              </a:lnSpc>
              <a:buFont typeface="+mj-lt"/>
              <a:buAutoNum type="alphaLcParenR"/>
            </a:pPr>
            <a:r>
              <a:rPr lang="en-US" sz="6400" dirty="0">
                <a:latin typeface="Book Antiqua" panose="02040602050305030304" pitchFamily="18" charset="0"/>
              </a:rPr>
              <a:t>Who is in the home	</a:t>
            </a:r>
          </a:p>
          <a:p>
            <a:pPr marL="822960" lvl="1" indent="-457200">
              <a:lnSpc>
                <a:spcPct val="120000"/>
              </a:lnSpc>
              <a:buFont typeface="+mj-lt"/>
              <a:buAutoNum type="alphaLcParenR"/>
            </a:pPr>
            <a:r>
              <a:rPr lang="en-US" sz="6400" dirty="0">
                <a:latin typeface="Book Antiqua" panose="02040602050305030304" pitchFamily="18" charset="0"/>
              </a:rPr>
              <a:t>Behavior of persons in the home and other involved persons </a:t>
            </a:r>
          </a:p>
          <a:p>
            <a:pPr marL="822960" lvl="1" indent="-457200">
              <a:lnSpc>
                <a:spcPct val="120000"/>
              </a:lnSpc>
              <a:buFont typeface="+mj-lt"/>
              <a:buAutoNum type="alphaLcParenR"/>
            </a:pPr>
            <a:r>
              <a:rPr lang="en-US" sz="6400" dirty="0">
                <a:latin typeface="Book Antiqua" panose="02040602050305030304" pitchFamily="18" charset="0"/>
              </a:rPr>
              <a:t>Social context</a:t>
            </a:r>
          </a:p>
          <a:p>
            <a:pPr marL="822960" lvl="1" indent="-457200">
              <a:lnSpc>
                <a:spcPct val="120000"/>
              </a:lnSpc>
              <a:buFont typeface="+mj-lt"/>
              <a:buAutoNum type="alphaLcParenR"/>
            </a:pPr>
            <a:r>
              <a:rPr lang="en-US" sz="6400" dirty="0">
                <a:latin typeface="Book Antiqua" panose="02040602050305030304" pitchFamily="18" charset="0"/>
              </a:rPr>
              <a:t>Current Services</a:t>
            </a:r>
          </a:p>
        </p:txBody>
      </p:sp>
      <p:sp>
        <p:nvSpPr>
          <p:cNvPr id="4" name="Content Placeholder 3"/>
          <p:cNvSpPr>
            <a:spLocks noGrp="1"/>
          </p:cNvSpPr>
          <p:nvPr>
            <p:ph sz="half" idx="2"/>
          </p:nvPr>
        </p:nvSpPr>
        <p:spPr>
          <a:xfrm>
            <a:off x="4191000" y="2438400"/>
            <a:ext cx="4724400" cy="3916525"/>
          </a:xfrm>
        </p:spPr>
        <p:txBody>
          <a:bodyPr>
            <a:normAutofit fontScale="25000" lnSpcReduction="20000"/>
          </a:bodyPr>
          <a:lstStyle/>
          <a:p>
            <a:pPr>
              <a:lnSpc>
                <a:spcPct val="170000"/>
              </a:lnSpc>
            </a:pPr>
            <a:r>
              <a:rPr lang="en-US" sz="6400" b="1" dirty="0">
                <a:latin typeface="Book Antiqua" panose="02040602050305030304" pitchFamily="18" charset="0"/>
              </a:rPr>
              <a:t>Description of all alleged self-neglect, abuse and exploitation:</a:t>
            </a:r>
          </a:p>
          <a:p>
            <a:pPr marL="880110" lvl="1" indent="-514350">
              <a:buFont typeface="+mj-lt"/>
              <a:buAutoNum type="alphaLcParenR"/>
            </a:pPr>
            <a:r>
              <a:rPr lang="en-US" sz="6400" dirty="0">
                <a:latin typeface="Book Antiqua" panose="02040602050305030304" pitchFamily="18" charset="0"/>
              </a:rPr>
              <a:t>Descriptions of most recent alleged incident(s)</a:t>
            </a:r>
          </a:p>
          <a:p>
            <a:pPr marL="880110" lvl="1" indent="-514350">
              <a:buFont typeface="+mj-lt"/>
              <a:buAutoNum type="alphaLcParenR"/>
            </a:pPr>
            <a:r>
              <a:rPr lang="en-US" sz="6400" dirty="0">
                <a:latin typeface="Book Antiqua" panose="02040602050305030304" pitchFamily="18" charset="0"/>
              </a:rPr>
              <a:t>Past incidents</a:t>
            </a:r>
          </a:p>
          <a:p>
            <a:pPr marL="880110" lvl="1" indent="-514350">
              <a:buFont typeface="+mj-lt"/>
              <a:buAutoNum type="alphaLcParenR"/>
            </a:pPr>
            <a:r>
              <a:rPr lang="en-US" sz="6400" dirty="0">
                <a:latin typeface="Book Antiqua" panose="02040602050305030304" pitchFamily="18" charset="0"/>
              </a:rPr>
              <a:t>Injuries </a:t>
            </a:r>
          </a:p>
          <a:p>
            <a:pPr marL="880110" lvl="1" indent="-514350">
              <a:buFont typeface="+mj-lt"/>
              <a:buAutoNum type="alphaLcParenR"/>
            </a:pPr>
            <a:r>
              <a:rPr lang="en-US" sz="6400" dirty="0">
                <a:latin typeface="Book Antiqua" panose="02040602050305030304" pitchFamily="18" charset="0"/>
              </a:rPr>
              <a:t>What precipitated the alleged incident(s)</a:t>
            </a:r>
          </a:p>
          <a:p>
            <a:pPr marL="880110" lvl="1" indent="-514350">
              <a:buFont typeface="+mj-lt"/>
              <a:buAutoNum type="alphaLcParenR"/>
            </a:pPr>
            <a:r>
              <a:rPr lang="en-US" sz="6400" dirty="0">
                <a:latin typeface="Book Antiqua" panose="02040602050305030304" pitchFamily="18" charset="0"/>
              </a:rPr>
              <a:t>Reaction of the elder</a:t>
            </a:r>
          </a:p>
          <a:p>
            <a:pPr marL="880110" lvl="1" indent="-514350">
              <a:buFont typeface="+mj-lt"/>
              <a:buAutoNum type="alphaLcParenR"/>
            </a:pPr>
            <a:r>
              <a:rPr lang="en-US" sz="6400" dirty="0">
                <a:latin typeface="Book Antiqua" panose="02040602050305030304" pitchFamily="18" charset="0"/>
              </a:rPr>
              <a:t>Indicators of possible abuse or self-neglect</a:t>
            </a:r>
          </a:p>
          <a:p>
            <a:pPr marL="880110" lvl="1" indent="-514350">
              <a:buFont typeface="+mj-lt"/>
              <a:buAutoNum type="alphaLcParenR"/>
            </a:pPr>
            <a:r>
              <a:rPr lang="en-US" sz="6400" dirty="0">
                <a:latin typeface="Book Antiqua" panose="02040602050305030304" pitchFamily="18" charset="0"/>
              </a:rPr>
              <a:t>Description of exploitative financial transactions</a:t>
            </a:r>
          </a:p>
          <a:p>
            <a:pPr marL="880110" lvl="1" indent="-514350">
              <a:buFont typeface="+mj-lt"/>
              <a:buAutoNum type="alphaLcParenR"/>
            </a:pPr>
            <a:r>
              <a:rPr lang="en-US" sz="6400" dirty="0">
                <a:latin typeface="Book Antiqua" panose="02040602050305030304" pitchFamily="18" charset="0"/>
              </a:rPr>
              <a:t>Elder’s consent/opposition to described transactions</a:t>
            </a:r>
          </a:p>
          <a:p>
            <a:pPr marL="880110" lvl="1" indent="-514350">
              <a:buFont typeface="+mj-lt"/>
              <a:buAutoNum type="alphaLcParenR"/>
            </a:pPr>
            <a:r>
              <a:rPr lang="en-US" sz="6400" dirty="0">
                <a:latin typeface="Book Antiqua" panose="02040602050305030304" pitchFamily="18" charset="0"/>
              </a:rPr>
              <a:t>Current control/Vulnerability of assets</a:t>
            </a:r>
          </a:p>
          <a:p>
            <a:endParaRPr lang="en-US" dirty="0"/>
          </a:p>
        </p:txBody>
      </p:sp>
      <p:sp>
        <p:nvSpPr>
          <p:cNvPr id="5" name="TextBox 4"/>
          <p:cNvSpPr txBox="1"/>
          <p:nvPr/>
        </p:nvSpPr>
        <p:spPr>
          <a:xfrm>
            <a:off x="457200" y="1905000"/>
            <a:ext cx="8229600" cy="369332"/>
          </a:xfrm>
          <a:prstGeom prst="rect">
            <a:avLst/>
          </a:prstGeom>
          <a:noFill/>
        </p:spPr>
        <p:txBody>
          <a:bodyPr wrap="square" rtlCol="0">
            <a:spAutoFit/>
          </a:bodyPr>
          <a:lstStyle/>
          <a:p>
            <a:pPr algn="ctr"/>
            <a:r>
              <a:rPr lang="en-US" dirty="0">
                <a:latin typeface="Book Antiqua" panose="02040602050305030304" pitchFamily="18" charset="0"/>
              </a:rPr>
              <a:t>Referral Information PS Will Need, if available, From Reporter</a:t>
            </a:r>
          </a:p>
        </p:txBody>
      </p:sp>
    </p:spTree>
    <p:extLst>
      <p:ext uri="{BB962C8B-B14F-4D97-AF65-F5344CB8AC3E}">
        <p14:creationId xmlns:p14="http://schemas.microsoft.com/office/powerpoint/2010/main" val="17883420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 calcmode="lin" valueType="num">
                                      <p:cBhvr additive="base">
                                        <p:cTn id="4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latin typeface="Book Antiqua" panose="02040602050305030304" pitchFamily="18" charset="0"/>
              </a:rPr>
              <a:t>WHEN MAKING A REPORT CONT.</a:t>
            </a:r>
          </a:p>
        </p:txBody>
      </p:sp>
      <p:sp>
        <p:nvSpPr>
          <p:cNvPr id="3" name="Content Placeholder 2"/>
          <p:cNvSpPr>
            <a:spLocks noGrp="1"/>
          </p:cNvSpPr>
          <p:nvPr>
            <p:ph sz="half" idx="1"/>
          </p:nvPr>
        </p:nvSpPr>
        <p:spPr>
          <a:xfrm>
            <a:off x="457200" y="2514599"/>
            <a:ext cx="4038600" cy="3840325"/>
          </a:xfrm>
        </p:spPr>
        <p:txBody>
          <a:bodyPr>
            <a:normAutofit/>
          </a:bodyPr>
          <a:lstStyle/>
          <a:p>
            <a:pPr>
              <a:lnSpc>
                <a:spcPct val="120000"/>
              </a:lnSpc>
            </a:pPr>
            <a:r>
              <a:rPr lang="en-US" sz="2400" b="1" dirty="0">
                <a:latin typeface="Book Antiqua" panose="02040602050305030304" pitchFamily="18" charset="0"/>
              </a:rPr>
              <a:t>All allegations:</a:t>
            </a:r>
          </a:p>
          <a:p>
            <a:pPr marL="1108710" lvl="1" indent="-742950" defTabSz="731520">
              <a:lnSpc>
                <a:spcPct val="120000"/>
              </a:lnSpc>
              <a:buFont typeface="+mj-lt"/>
              <a:buAutoNum type="alphaLcParenR"/>
            </a:pPr>
            <a:r>
              <a:rPr lang="en-US" sz="1600" dirty="0">
                <a:latin typeface="Book Antiqua" panose="02040602050305030304" pitchFamily="18" charset="0"/>
              </a:rPr>
              <a:t>Who is/are the alleged perpetrator(s)</a:t>
            </a:r>
          </a:p>
          <a:p>
            <a:pPr marL="1108710" lvl="1" indent="-742950">
              <a:lnSpc>
                <a:spcPct val="120000"/>
              </a:lnSpc>
              <a:buFont typeface="+mj-lt"/>
              <a:buAutoNum type="alphaLcParenR"/>
            </a:pPr>
            <a:r>
              <a:rPr lang="en-US" sz="1600" dirty="0">
                <a:latin typeface="Book Antiqua" panose="02040602050305030304" pitchFamily="18" charset="0"/>
              </a:rPr>
              <a:t>Any Witnesses</a:t>
            </a:r>
          </a:p>
          <a:p>
            <a:pPr marL="1108710" lvl="1" indent="-742950">
              <a:lnSpc>
                <a:spcPct val="120000"/>
              </a:lnSpc>
              <a:buFont typeface="+mj-lt"/>
              <a:buAutoNum type="alphaLcParenR"/>
            </a:pPr>
            <a:r>
              <a:rPr lang="en-US" sz="1600" dirty="0">
                <a:latin typeface="Book Antiqua" panose="02040602050305030304" pitchFamily="18" charset="0"/>
              </a:rPr>
              <a:t>Profile of alleged perpetrator</a:t>
            </a:r>
          </a:p>
          <a:p>
            <a:pPr marL="742950" indent="-742950">
              <a:lnSpc>
                <a:spcPct val="120000"/>
              </a:lnSpc>
              <a:buNone/>
            </a:pPr>
            <a:endParaRPr lang="en-US" sz="4000" dirty="0">
              <a:latin typeface="Book Antiqua" panose="02040602050305030304" pitchFamily="18" charset="0"/>
            </a:endParaRPr>
          </a:p>
          <a:p>
            <a:pPr marL="742950" indent="-742950">
              <a:lnSpc>
                <a:spcPct val="120000"/>
              </a:lnSpc>
              <a:buNone/>
            </a:pPr>
            <a:endParaRPr lang="en-US" sz="4000" dirty="0">
              <a:latin typeface="Book Antiqua" panose="02040602050305030304" pitchFamily="18" charset="0"/>
            </a:endParaRPr>
          </a:p>
          <a:p>
            <a:pPr marL="0" indent="0">
              <a:lnSpc>
                <a:spcPct val="120000"/>
              </a:lnSpc>
              <a:buNone/>
            </a:pPr>
            <a:endParaRPr lang="en-US" sz="4000" dirty="0">
              <a:latin typeface="Book Antiqua" panose="02040602050305030304" pitchFamily="18" charset="0"/>
            </a:endParaRPr>
          </a:p>
          <a:p>
            <a:pPr>
              <a:lnSpc>
                <a:spcPct val="200000"/>
              </a:lnSpc>
              <a:buNone/>
            </a:pPr>
            <a:endParaRPr lang="en-US" sz="4000" dirty="0">
              <a:latin typeface="Book Antiqua" panose="02040602050305030304" pitchFamily="18" charset="0"/>
            </a:endParaRPr>
          </a:p>
          <a:p>
            <a:pPr marL="0" indent="0">
              <a:lnSpc>
                <a:spcPct val="200000"/>
              </a:lnSpc>
              <a:buNone/>
            </a:pPr>
            <a:endParaRPr lang="en-US" sz="2800" dirty="0">
              <a:latin typeface="Book Antiqua" panose="02040602050305030304" pitchFamily="18" charset="0"/>
            </a:endParaRPr>
          </a:p>
          <a:p>
            <a:endParaRPr lang="en-US" dirty="0"/>
          </a:p>
        </p:txBody>
      </p:sp>
      <p:sp>
        <p:nvSpPr>
          <p:cNvPr id="4" name="Content Placeholder 3"/>
          <p:cNvSpPr>
            <a:spLocks noGrp="1"/>
          </p:cNvSpPr>
          <p:nvPr>
            <p:ph sz="half" idx="2"/>
          </p:nvPr>
        </p:nvSpPr>
        <p:spPr>
          <a:xfrm>
            <a:off x="4648200" y="2438399"/>
            <a:ext cx="4038600" cy="3916525"/>
          </a:xfrm>
        </p:spPr>
        <p:txBody>
          <a:bodyPr>
            <a:normAutofit/>
          </a:bodyPr>
          <a:lstStyle/>
          <a:p>
            <a:r>
              <a:rPr lang="en-US" sz="2400" b="1" dirty="0"/>
              <a:t>Collateral Contacts:</a:t>
            </a:r>
          </a:p>
          <a:p>
            <a:pPr marL="708660" lvl="1" indent="-342900">
              <a:buFont typeface="+mj-lt"/>
              <a:buAutoNum type="alphaLcParenR"/>
            </a:pPr>
            <a:r>
              <a:rPr lang="en-US" sz="1600" dirty="0"/>
              <a:t>Who are Elder’s informal supports?</a:t>
            </a:r>
          </a:p>
          <a:p>
            <a:pPr marL="708660" lvl="1" indent="-342900">
              <a:buFont typeface="+mj-lt"/>
              <a:buAutoNum type="alphaLcParenR"/>
            </a:pPr>
            <a:r>
              <a:rPr lang="en-US" sz="1600" dirty="0"/>
              <a:t>Who are Elder’s formal providers?</a:t>
            </a:r>
          </a:p>
          <a:p>
            <a:pPr marL="708660" lvl="1" indent="-342900">
              <a:buFont typeface="+mj-lt"/>
              <a:buAutoNum type="alphaLcParenR"/>
            </a:pPr>
            <a:r>
              <a:rPr lang="en-US" sz="1600" dirty="0"/>
              <a:t>Contact information for those involved with Elder</a:t>
            </a:r>
          </a:p>
          <a:p>
            <a:pPr marL="708660" lvl="1" indent="-342900">
              <a:buFont typeface="+mj-lt"/>
              <a:buAutoNum type="alphaLcParenR"/>
            </a:pPr>
            <a:r>
              <a:rPr lang="en-US" sz="1600" dirty="0"/>
              <a:t>Who could assist with access?</a:t>
            </a:r>
          </a:p>
        </p:txBody>
      </p:sp>
    </p:spTree>
    <p:extLst>
      <p:ext uri="{BB962C8B-B14F-4D97-AF65-F5344CB8AC3E}">
        <p14:creationId xmlns:p14="http://schemas.microsoft.com/office/powerpoint/2010/main" val="148617045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a:bodyPr>
          <a:lstStyle/>
          <a:p>
            <a:pPr algn="ctr"/>
            <a:r>
              <a:rPr lang="en-US" sz="3600" b="1" dirty="0">
                <a:latin typeface="Book Antiqua" pitchFamily="18" charset="0"/>
              </a:rPr>
              <a:t>WHAT TO EXPECT AFTER REPORTING</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62071162"/>
              </p:ext>
            </p:extLst>
          </p:nvPr>
        </p:nvGraphicFramePr>
        <p:xfrm>
          <a:off x="0" y="1371599"/>
          <a:ext cx="8991600" cy="480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2" name="Group 11"/>
          <p:cNvGrpSpPr/>
          <p:nvPr/>
        </p:nvGrpSpPr>
        <p:grpSpPr>
          <a:xfrm>
            <a:off x="1518605" y="5418292"/>
            <a:ext cx="6611183" cy="687655"/>
            <a:chOff x="2374618" y="3236646"/>
            <a:chExt cx="6611183" cy="687655"/>
          </a:xfrm>
        </p:grpSpPr>
        <p:sp>
          <p:nvSpPr>
            <p:cNvPr id="13" name="Rectangle 12"/>
            <p:cNvSpPr/>
            <p:nvPr/>
          </p:nvSpPr>
          <p:spPr>
            <a:xfrm>
              <a:off x="2374618" y="3236646"/>
              <a:ext cx="6611183" cy="687655"/>
            </a:xfrm>
            <a:prstGeom prst="rect">
              <a:avLst/>
            </a:prstGeom>
          </p:spPr>
          <p:style>
            <a:lnRef idx="2">
              <a:schemeClr val="accent1"/>
            </a:lnRef>
            <a:fillRef idx="1">
              <a:schemeClr val="lt1"/>
            </a:fillRef>
            <a:effectRef idx="0">
              <a:schemeClr val="accent1"/>
            </a:effectRef>
            <a:fontRef idx="minor">
              <a:schemeClr val="dk1"/>
            </a:fontRef>
          </p:style>
        </p:sp>
        <p:sp>
          <p:nvSpPr>
            <p:cNvPr id="14" name="Rectangle 13"/>
            <p:cNvSpPr/>
            <p:nvPr/>
          </p:nvSpPr>
          <p:spPr>
            <a:xfrm>
              <a:off x="2374618" y="3236646"/>
              <a:ext cx="6611183" cy="687655"/>
            </a:xfrm>
            <a:prstGeom prst="rect">
              <a:avLst/>
            </a:prstGeom>
          </p:spPr>
          <p:style>
            <a:lnRef idx="2">
              <a:schemeClr val="accent1"/>
            </a:lnRef>
            <a:fillRef idx="1">
              <a:schemeClr val="lt1"/>
            </a:fillRef>
            <a:effectRef idx="0">
              <a:schemeClr val="accent1"/>
            </a:effectRef>
            <a:fontRef idx="minor">
              <a:schemeClr val="dk1"/>
            </a:fontRef>
          </p:style>
          <p:txBody>
            <a:bodyPr spcFirstLastPara="0" vert="horz" wrap="square" lIns="91440" tIns="91440" rIns="91440" bIns="91440" numCol="1" spcCol="1270" anchor="ctr" anchorCtr="0">
              <a:noAutofit/>
            </a:bodyPr>
            <a:lstStyle/>
            <a:p>
              <a:pPr marL="0" lvl="1" defTabSz="1066800">
                <a:lnSpc>
                  <a:spcPct val="90000"/>
                </a:lnSpc>
                <a:spcBef>
                  <a:spcPct val="0"/>
                </a:spcBef>
                <a:spcAft>
                  <a:spcPct val="15000"/>
                </a:spcAft>
              </a:pPr>
              <a:r>
                <a:rPr lang="en-US" sz="1900" dirty="0">
                  <a:solidFill>
                    <a:schemeClr val="accent2"/>
                  </a:solidFill>
                  <a:latin typeface="Book Antiqua" panose="02040602050305030304" pitchFamily="18" charset="0"/>
                </a:rPr>
                <a:t>PSWs have </a:t>
              </a:r>
              <a:r>
                <a:rPr lang="en-US" sz="1900" b="1" dirty="0">
                  <a:solidFill>
                    <a:schemeClr val="accent2"/>
                  </a:solidFill>
                  <a:latin typeface="Book Antiqua" panose="02040602050305030304" pitchFamily="18" charset="0"/>
                </a:rPr>
                <a:t>45 days </a:t>
              </a:r>
              <a:r>
                <a:rPr lang="en-US" sz="1900" dirty="0">
                  <a:solidFill>
                    <a:schemeClr val="accent2"/>
                  </a:solidFill>
                  <a:latin typeface="Book Antiqua" panose="02040602050305030304" pitchFamily="18" charset="0"/>
                </a:rPr>
                <a:t>from date of report to mail a follow-up form to mandated reporters as to the status of the case.</a:t>
              </a:r>
              <a:endParaRPr lang="en-US" sz="1900" kern="1200" dirty="0"/>
            </a:p>
          </p:txBody>
        </p:sp>
      </p:grpSp>
    </p:spTree>
    <p:extLst>
      <p:ext uri="{BB962C8B-B14F-4D97-AF65-F5344CB8AC3E}">
        <p14:creationId xmlns:p14="http://schemas.microsoft.com/office/powerpoint/2010/main" val="4179572876"/>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1455</TotalTime>
  <Words>911</Words>
  <Application>Microsoft Office PowerPoint</Application>
  <PresentationFormat>On-screen Show (4:3)</PresentationFormat>
  <Paragraphs>135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CBES Elder Protective Services </vt:lpstr>
      <vt:lpstr>WHO ARE WE?</vt:lpstr>
      <vt:lpstr>WHO WE SERVE?</vt:lpstr>
      <vt:lpstr>WHO CAN REPORT?</vt:lpstr>
      <vt:lpstr>HOW TO CONSULT?</vt:lpstr>
      <vt:lpstr>HOW TO FILE A REPORT?</vt:lpstr>
      <vt:lpstr>WHEN MAKING A REPORT</vt:lpstr>
      <vt:lpstr>WHEN MAKING A REPORT CONT.</vt:lpstr>
      <vt:lpstr>WHAT TO EXPECT AFTER REPORTING</vt:lpstr>
      <vt:lpstr>INVESTIGATION</vt:lpstr>
      <vt:lpstr>CAPACITY TO CONSENT</vt:lpstr>
      <vt:lpstr>SERVICE PLANNING</vt:lpstr>
      <vt:lpstr>                   Elder’s Rights: A Theory of Elder Protection </vt:lpstr>
      <vt:lpstr>QUESTIONS?</vt:lpstr>
    </vt:vector>
  </TitlesOfParts>
  <Company>CBES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Amarilis Desir</dc:creator>
  <cp:lastModifiedBy>RAY SANTOS</cp:lastModifiedBy>
  <cp:revision>84</cp:revision>
  <dcterms:created xsi:type="dcterms:W3CDTF">2016-02-03T13:15:07Z</dcterms:created>
  <dcterms:modified xsi:type="dcterms:W3CDTF">2021-05-14T16:42:06Z</dcterms:modified>
</cp:coreProperties>
</file>